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1621" r:id="rId2"/>
    <p:sldId id="1609" r:id="rId3"/>
    <p:sldId id="1623" r:id="rId4"/>
    <p:sldId id="1611" r:id="rId5"/>
    <p:sldId id="1612" r:id="rId6"/>
    <p:sldId id="1606" r:id="rId7"/>
    <p:sldId id="1597" r:id="rId8"/>
    <p:sldId id="1540" r:id="rId9"/>
    <p:sldId id="1538" r:id="rId10"/>
    <p:sldId id="1552" r:id="rId11"/>
    <p:sldId id="1595" r:id="rId12"/>
    <p:sldId id="1581" r:id="rId13"/>
    <p:sldId id="1542" r:id="rId14"/>
    <p:sldId id="1560" r:id="rId15"/>
    <p:sldId id="1561" r:id="rId16"/>
    <p:sldId id="1562" r:id="rId17"/>
    <p:sldId id="1563" r:id="rId18"/>
    <p:sldId id="1564" r:id="rId19"/>
    <p:sldId id="1602" r:id="rId20"/>
    <p:sldId id="1588" r:id="rId21"/>
    <p:sldId id="1607" r:id="rId22"/>
    <p:sldId id="1583" r:id="rId23"/>
    <p:sldId id="1592" r:id="rId24"/>
    <p:sldId id="1567" r:id="rId25"/>
    <p:sldId id="1574" r:id="rId26"/>
    <p:sldId id="1568" r:id="rId27"/>
    <p:sldId id="1575" r:id="rId28"/>
    <p:sldId id="1569" r:id="rId29"/>
    <p:sldId id="1576" r:id="rId30"/>
    <p:sldId id="1570" r:id="rId31"/>
    <p:sldId id="1577" r:id="rId32"/>
    <p:sldId id="1594" r:id="rId33"/>
    <p:sldId id="1603" r:id="rId34"/>
    <p:sldId id="1590" r:id="rId35"/>
    <p:sldId id="1580" r:id="rId36"/>
    <p:sldId id="1587" r:id="rId37"/>
    <p:sldId id="1571" r:id="rId38"/>
    <p:sldId id="1616" r:id="rId39"/>
    <p:sldId id="1617" r:id="rId40"/>
    <p:sldId id="1618" r:id="rId41"/>
    <p:sldId id="1619" r:id="rId42"/>
    <p:sldId id="1620" r:id="rId43"/>
    <p:sldId id="1586" r:id="rId44"/>
    <p:sldId id="1598" r:id="rId45"/>
    <p:sldId id="1614" r:id="rId46"/>
    <p:sldId id="1622" r:id="rId47"/>
    <p:sldId id="1624"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FF5F"/>
    <a:srgbClr val="31FF32"/>
    <a:srgbClr val="2C2C2C"/>
    <a:srgbClr val="FCF8DE"/>
    <a:srgbClr val="872E07"/>
    <a:srgbClr val="B9420D"/>
    <a:srgbClr val="A19574"/>
    <a:srgbClr val="8F6E4E"/>
    <a:srgbClr val="C3986D"/>
    <a:srgbClr val="C8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00" autoAdjust="0"/>
    <p:restoredTop sz="95363" autoAdjust="0"/>
  </p:normalViewPr>
  <p:slideViewPr>
    <p:cSldViewPr>
      <p:cViewPr>
        <p:scale>
          <a:sx n="99" d="100"/>
          <a:sy n="99" d="100"/>
        </p:scale>
        <p:origin x="-896" y="-368"/>
      </p:cViewPr>
      <p:guideLst>
        <p:guide orient="horz" pos="4319"/>
        <p:guide pos="5759"/>
      </p:guideLst>
    </p:cSldViewPr>
  </p:slideViewPr>
  <p:outlineViewPr>
    <p:cViewPr>
      <p:scale>
        <a:sx n="33" d="100"/>
        <a:sy n="33" d="100"/>
      </p:scale>
      <p:origin x="0" y="6000"/>
    </p:cViewPr>
  </p:outlineViewPr>
  <p:notesTextViewPr>
    <p:cViewPr>
      <p:scale>
        <a:sx n="100" d="100"/>
        <a:sy n="100" d="100"/>
      </p:scale>
      <p:origin x="0" y="0"/>
    </p:cViewPr>
  </p:notesTextViewPr>
  <p:sorterViewPr>
    <p:cViewPr>
      <p:scale>
        <a:sx n="197" d="100"/>
        <a:sy n="197" d="100"/>
      </p:scale>
      <p:origin x="0" y="2840"/>
    </p:cViewPr>
  </p:sorterViewPr>
  <p:notesViewPr>
    <p:cSldViewPr>
      <p:cViewPr varScale="1">
        <p:scale>
          <a:sx n="105" d="100"/>
          <a:sy n="105" d="100"/>
        </p:scale>
        <p:origin x="-317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ApigeeCorporation:Documents:KPI%20Note%20Graph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ApigeeCorporation:Documents:KPI%20Note%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0354304842584652"/>
          <c:y val="0.0"/>
          <c:w val="0.623937866411558"/>
          <c:h val="0.985242325089113"/>
        </c:manualLayout>
      </c:layout>
      <c:pieChart>
        <c:varyColors val="1"/>
        <c:ser>
          <c:idx val="0"/>
          <c:order val="0"/>
          <c:explosion val="5"/>
          <c:dPt>
            <c:idx val="0"/>
            <c:bubble3D val="0"/>
            <c:spPr>
              <a:solidFill>
                <a:schemeClr val="accent6">
                  <a:lumMod val="40000"/>
                  <a:lumOff val="60000"/>
                </a:schemeClr>
              </a:solidFill>
            </c:spPr>
          </c:dPt>
          <c:dPt>
            <c:idx val="1"/>
            <c:bubble3D val="0"/>
            <c:spPr>
              <a:solidFill>
                <a:schemeClr val="accent6"/>
              </a:solidFill>
            </c:spPr>
          </c:dPt>
          <c:dLbls>
            <c:txPr>
              <a:bodyPr/>
              <a:lstStyle/>
              <a:p>
                <a:pPr>
                  <a:defRPr sz="2400"/>
                </a:pPr>
                <a:endParaRPr lang="en-US"/>
              </a:p>
            </c:txPr>
            <c:dLblPos val="ctr"/>
            <c:showLegendKey val="0"/>
            <c:showVal val="0"/>
            <c:showCatName val="1"/>
            <c:showSerName val="0"/>
            <c:showPercent val="1"/>
            <c:showBubbleSize val="0"/>
            <c:separator>
</c:separator>
            <c:showLeaderLines val="1"/>
          </c:dLbls>
          <c:cat>
            <c:strRef>
              <c:f>Charts!$E$7:$E$8</c:f>
              <c:strCache>
                <c:ptCount val="2"/>
                <c:pt idx="0">
                  <c:v>Digital Dabblers</c:v>
                </c:pt>
                <c:pt idx="1">
                  <c:v>Digital Competitors</c:v>
                </c:pt>
              </c:strCache>
            </c:strRef>
          </c:cat>
          <c:val>
            <c:numRef>
              <c:f>Charts!$F$7:$F$8</c:f>
              <c:numCache>
                <c:formatCode>General</c:formatCode>
                <c:ptCount val="2"/>
                <c:pt idx="0">
                  <c:v>95.0</c:v>
                </c:pt>
                <c:pt idx="1">
                  <c:v>105.0</c:v>
                </c:pt>
              </c:numCache>
            </c:numRef>
          </c:val>
        </c:ser>
        <c:dLbls>
          <c:showLegendKey val="0"/>
          <c:showVal val="0"/>
          <c:showCatName val="0"/>
          <c:showSerName val="0"/>
          <c:showPercent val="0"/>
          <c:showBubbleSize val="0"/>
          <c:showLeaderLines val="1"/>
        </c:dLbls>
        <c:firstSliceAng val="95"/>
      </c:pieChart>
    </c:plotArea>
    <c:plotVisOnly val="1"/>
    <c:dispBlanksAs val="gap"/>
    <c:showDLblsOverMax val="0"/>
  </c:chart>
  <c:txPr>
    <a:bodyPr/>
    <a:lstStyle/>
    <a:p>
      <a:pPr>
        <a:defRPr sz="2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172515857392826"/>
          <c:y val="0.0"/>
          <c:w val="0.688492063492063"/>
          <c:h val="0.963888888888889"/>
        </c:manualLayout>
      </c:layout>
      <c:pieChart>
        <c:varyColors val="1"/>
        <c:ser>
          <c:idx val="0"/>
          <c:order val="0"/>
          <c:explosion val="6"/>
          <c:dPt>
            <c:idx val="0"/>
            <c:bubble3D val="0"/>
            <c:spPr>
              <a:solidFill>
                <a:schemeClr val="accent6">
                  <a:lumMod val="20000"/>
                  <a:lumOff val="80000"/>
                </a:schemeClr>
              </a:solidFill>
            </c:spPr>
          </c:dPt>
          <c:dPt>
            <c:idx val="1"/>
            <c:bubble3D val="0"/>
            <c:spPr>
              <a:solidFill>
                <a:schemeClr val="accent6"/>
              </a:solidFill>
            </c:spPr>
          </c:dPt>
          <c:dLbls>
            <c:dLblPos val="ctr"/>
            <c:showLegendKey val="0"/>
            <c:showVal val="1"/>
            <c:showCatName val="0"/>
            <c:showSerName val="0"/>
            <c:showPercent val="0"/>
            <c:showBubbleSize val="0"/>
            <c:showLeaderLines val="1"/>
          </c:dLbls>
          <c:cat>
            <c:strRef>
              <c:f>Charts!$E$7:$E$8</c:f>
              <c:strCache>
                <c:ptCount val="2"/>
                <c:pt idx="0">
                  <c:v>Digital Dabblers</c:v>
                </c:pt>
                <c:pt idx="1">
                  <c:v>Digital Competitors</c:v>
                </c:pt>
              </c:strCache>
            </c:strRef>
          </c:cat>
          <c:val>
            <c:numRef>
              <c:f>Charts!$D$37:$E$37</c:f>
              <c:numCache>
                <c:formatCode>0%</c:formatCode>
                <c:ptCount val="2"/>
                <c:pt idx="0">
                  <c:v>0.294871794871795</c:v>
                </c:pt>
                <c:pt idx="1">
                  <c:v>0.705128205128205</c:v>
                </c:pt>
              </c:numCache>
            </c:numRef>
          </c:val>
        </c:ser>
        <c:dLbls>
          <c:showLegendKey val="0"/>
          <c:showVal val="0"/>
          <c:showCatName val="0"/>
          <c:showSerName val="0"/>
          <c:showPercent val="0"/>
          <c:showBubbleSize val="0"/>
          <c:showLeaderLines val="1"/>
        </c:dLbls>
        <c:firstSliceAng val="130"/>
      </c:pieChart>
    </c:plotArea>
    <c:plotVisOnly val="1"/>
    <c:dispBlanksAs val="gap"/>
    <c:showDLblsOverMax val="0"/>
  </c:chart>
  <c:txPr>
    <a:bodyPr/>
    <a:lstStyle/>
    <a:p>
      <a:pPr>
        <a:defRPr sz="2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234870953630796"/>
          <c:y val="0.0"/>
          <c:w val="0.686507936507936"/>
          <c:h val="0.961111111111111"/>
        </c:manualLayout>
      </c:layout>
      <c:pieChart>
        <c:varyColors val="1"/>
        <c:ser>
          <c:idx val="0"/>
          <c:order val="0"/>
          <c:explosion val="6"/>
          <c:dPt>
            <c:idx val="0"/>
            <c:bubble3D val="0"/>
            <c:spPr>
              <a:solidFill>
                <a:schemeClr val="accent6">
                  <a:lumMod val="20000"/>
                  <a:lumOff val="80000"/>
                </a:schemeClr>
              </a:solidFill>
            </c:spPr>
          </c:dPt>
          <c:dPt>
            <c:idx val="1"/>
            <c:bubble3D val="0"/>
            <c:spPr>
              <a:solidFill>
                <a:schemeClr val="accent6"/>
              </a:solidFill>
            </c:spPr>
          </c:dPt>
          <c:dLbls>
            <c:dLblPos val="ctr"/>
            <c:showLegendKey val="0"/>
            <c:showVal val="1"/>
            <c:showCatName val="0"/>
            <c:showSerName val="0"/>
            <c:showPercent val="0"/>
            <c:showBubbleSize val="0"/>
            <c:showLeaderLines val="1"/>
          </c:dLbls>
          <c:cat>
            <c:strRef>
              <c:f>Charts!$E$7:$E$8</c:f>
              <c:strCache>
                <c:ptCount val="2"/>
                <c:pt idx="0">
                  <c:v>Digital Dabblers</c:v>
                </c:pt>
                <c:pt idx="1">
                  <c:v>Digital Competitors</c:v>
                </c:pt>
              </c:strCache>
            </c:strRef>
          </c:cat>
          <c:val>
            <c:numRef>
              <c:f>Charts!$D$50:$E$50</c:f>
              <c:numCache>
                <c:formatCode>0%</c:formatCode>
                <c:ptCount val="2"/>
                <c:pt idx="0">
                  <c:v>0.1875</c:v>
                </c:pt>
                <c:pt idx="1">
                  <c:v>0.8125</c:v>
                </c:pt>
              </c:numCache>
            </c:numRef>
          </c:val>
        </c:ser>
        <c:dLbls>
          <c:showLegendKey val="0"/>
          <c:showVal val="0"/>
          <c:showCatName val="0"/>
          <c:showSerName val="0"/>
          <c:showPercent val="0"/>
          <c:showBubbleSize val="0"/>
          <c:showLeaderLines val="1"/>
        </c:dLbls>
        <c:firstSliceAng val="145"/>
      </c:pieChart>
    </c:plotArea>
    <c:plotVisOnly val="1"/>
    <c:dispBlanksAs val="gap"/>
    <c:showDLblsOverMax val="0"/>
  </c:chart>
  <c:txPr>
    <a:bodyPr/>
    <a:lstStyle/>
    <a:p>
      <a:pPr>
        <a:defRPr sz="24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0878184293600207"/>
          <c:y val="0.0"/>
          <c:w val="0.611111111111111"/>
          <c:h val="0.977777777777778"/>
        </c:manualLayout>
      </c:layout>
      <c:pieChart>
        <c:varyColors val="1"/>
        <c:ser>
          <c:idx val="0"/>
          <c:order val="0"/>
          <c:explosion val="5"/>
          <c:dPt>
            <c:idx val="0"/>
            <c:bubble3D val="0"/>
            <c:spPr>
              <a:solidFill>
                <a:schemeClr val="accent6">
                  <a:lumMod val="20000"/>
                  <a:lumOff val="80000"/>
                </a:schemeClr>
              </a:solidFill>
            </c:spPr>
          </c:dPt>
          <c:dPt>
            <c:idx val="1"/>
            <c:bubble3D val="0"/>
            <c:spPr>
              <a:solidFill>
                <a:schemeClr val="accent6"/>
              </a:solidFill>
            </c:spPr>
          </c:dPt>
          <c:dLbls>
            <c:txPr>
              <a:bodyPr/>
              <a:lstStyle/>
              <a:p>
                <a:pPr>
                  <a:defRPr sz="2400">
                    <a:latin typeface="Calibri"/>
                    <a:cs typeface="Calibri"/>
                  </a:defRPr>
                </a:pPr>
                <a:endParaRPr lang="en-US"/>
              </a:p>
            </c:txPr>
            <c:dLblPos val="ctr"/>
            <c:showLegendKey val="0"/>
            <c:showVal val="1"/>
            <c:showCatName val="0"/>
            <c:showSerName val="0"/>
            <c:showPercent val="0"/>
            <c:showBubbleSize val="0"/>
            <c:showLeaderLines val="1"/>
          </c:dLbls>
          <c:cat>
            <c:strRef>
              <c:f>Charts!$E$7:$E$8</c:f>
              <c:strCache>
                <c:ptCount val="2"/>
                <c:pt idx="0">
                  <c:v>Digital Dabblers</c:v>
                </c:pt>
                <c:pt idx="1">
                  <c:v>Digital Competitors</c:v>
                </c:pt>
              </c:strCache>
            </c:strRef>
          </c:cat>
          <c:val>
            <c:numRef>
              <c:f>Charts!$D$26:$E$26</c:f>
              <c:numCache>
                <c:formatCode>0%</c:formatCode>
                <c:ptCount val="2"/>
                <c:pt idx="0">
                  <c:v>0.37</c:v>
                </c:pt>
                <c:pt idx="1">
                  <c:v>0.63</c:v>
                </c:pt>
              </c:numCache>
            </c:numRef>
          </c:val>
        </c:ser>
        <c:dLbls>
          <c:showLegendKey val="0"/>
          <c:showVal val="0"/>
          <c:showCatName val="0"/>
          <c:showSerName val="0"/>
          <c:showPercent val="0"/>
          <c:showBubbleSize val="0"/>
          <c:showLeaderLines val="1"/>
        </c:dLbls>
        <c:firstSliceAng val="115"/>
      </c:pieChart>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0358797966709857"/>
          <c:y val="0.0"/>
          <c:w val="0.843749878487411"/>
          <c:h val="1.0"/>
        </c:manualLayout>
      </c:layout>
      <c:pieChart>
        <c:varyColors val="1"/>
        <c:ser>
          <c:idx val="0"/>
          <c:order val="0"/>
          <c:tx>
            <c:strRef>
              <c:f>Sheet3!$F$32</c:f>
              <c:strCache>
                <c:ptCount val="1"/>
                <c:pt idx="0">
                  <c:v>Competitors</c:v>
                </c:pt>
              </c:strCache>
            </c:strRef>
          </c:tx>
          <c:explosion val="10"/>
          <c:dLbls>
            <c:dLbl>
              <c:idx val="3"/>
              <c:dLblPos val="ctr"/>
              <c:showLegendKey val="0"/>
              <c:showVal val="0"/>
              <c:showCatName val="1"/>
              <c:showSerName val="0"/>
              <c:showPercent val="0"/>
              <c:showBubbleSize val="0"/>
              <c:separator>
</c:separator>
            </c:dLbl>
            <c:dLbl>
              <c:idx val="4"/>
              <c:delete val="1"/>
            </c:dLbl>
            <c:dLbl>
              <c:idx val="5"/>
              <c:delete val="1"/>
            </c:dLbl>
            <c:txPr>
              <a:bodyPr/>
              <a:lstStyle/>
              <a:p>
                <a:pPr>
                  <a:defRPr sz="1200" b="0" i="0">
                    <a:latin typeface="Calibri"/>
                    <a:cs typeface="Calibri"/>
                  </a:defRPr>
                </a:pPr>
                <a:endParaRPr lang="en-US"/>
              </a:p>
            </c:txPr>
            <c:dLblPos val="ctr"/>
            <c:showLegendKey val="0"/>
            <c:showVal val="1"/>
            <c:showCatName val="1"/>
            <c:showSerName val="0"/>
            <c:showPercent val="0"/>
            <c:showBubbleSize val="0"/>
            <c:separator>
</c:separator>
            <c:showLeaderLines val="1"/>
          </c:dLbls>
          <c:cat>
            <c:strRef>
              <c:f>Sheet3!$G$10:$L$10</c:f>
              <c:strCache>
                <c:ptCount val="6"/>
                <c:pt idx="0">
                  <c:v>Extremely Relevant (5)</c:v>
                </c:pt>
                <c:pt idx="1">
                  <c:v>4</c:v>
                </c:pt>
                <c:pt idx="2">
                  <c:v>3</c:v>
                </c:pt>
                <c:pt idx="3">
                  <c:v>2</c:v>
                </c:pt>
                <c:pt idx="4">
                  <c:v>Not at all relevant (1)</c:v>
                </c:pt>
                <c:pt idx="5">
                  <c:v>DK</c:v>
                </c:pt>
              </c:strCache>
            </c:strRef>
          </c:cat>
          <c:val>
            <c:numRef>
              <c:f>Sheet3!$G$32:$L$32</c:f>
              <c:numCache>
                <c:formatCode>0%</c:formatCode>
                <c:ptCount val="6"/>
                <c:pt idx="0">
                  <c:v>0.533333333333333</c:v>
                </c:pt>
                <c:pt idx="1">
                  <c:v>0.447619047619048</c:v>
                </c:pt>
                <c:pt idx="2">
                  <c:v>0.019047619047619</c:v>
                </c:pt>
                <c:pt idx="3">
                  <c:v>0.0</c:v>
                </c:pt>
                <c:pt idx="4">
                  <c:v>0.0</c:v>
                </c:pt>
                <c:pt idx="5">
                  <c:v>0.0</c:v>
                </c:pt>
              </c:numCache>
            </c:numRef>
          </c:val>
        </c:ser>
        <c:dLbls>
          <c:showLegendKey val="0"/>
          <c:showVal val="0"/>
          <c:showCatName val="0"/>
          <c:showSerName val="0"/>
          <c:showPercent val="0"/>
          <c:showBubbleSize val="0"/>
          <c:showLeaderLines val="1"/>
        </c:dLbls>
        <c:firstSliceAng val="265"/>
      </c:pieChart>
      <c:spPr>
        <a:noFill/>
        <a:ln>
          <a:noFill/>
        </a:ln>
      </c:spPr>
    </c:plotArea>
    <c:plotVisOnly val="1"/>
    <c:dispBlanksAs val="gap"/>
    <c:showDLblsOverMax val="0"/>
  </c:chart>
  <c:spPr>
    <a:no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0358797966709857"/>
          <c:y val="0.0"/>
          <c:w val="0.789737067676667"/>
          <c:h val="1.0"/>
        </c:manualLayout>
      </c:layout>
      <c:pieChart>
        <c:varyColors val="1"/>
        <c:ser>
          <c:idx val="0"/>
          <c:order val="0"/>
          <c:tx>
            <c:strRef>
              <c:f>Sheet3!$F$11</c:f>
              <c:strCache>
                <c:ptCount val="1"/>
                <c:pt idx="0">
                  <c:v>Competitors</c:v>
                </c:pt>
              </c:strCache>
            </c:strRef>
          </c:tx>
          <c:explosion val="10"/>
          <c:dLbls>
            <c:dLbl>
              <c:idx val="3"/>
              <c:delete val="1"/>
            </c:dLbl>
            <c:dLbl>
              <c:idx val="4"/>
              <c:delete val="1"/>
            </c:dLbl>
            <c:dLbl>
              <c:idx val="5"/>
              <c:delete val="1"/>
            </c:dLbl>
            <c:txPr>
              <a:bodyPr/>
              <a:lstStyle/>
              <a:p>
                <a:pPr>
                  <a:defRPr sz="1200" b="0" i="0">
                    <a:latin typeface="Calibri"/>
                    <a:cs typeface="Calibri"/>
                  </a:defRPr>
                </a:pPr>
                <a:endParaRPr lang="en-US"/>
              </a:p>
            </c:txPr>
            <c:dLblPos val="ctr"/>
            <c:showLegendKey val="0"/>
            <c:showVal val="1"/>
            <c:showCatName val="1"/>
            <c:showSerName val="0"/>
            <c:showPercent val="0"/>
            <c:showBubbleSize val="0"/>
            <c:separator>
</c:separator>
            <c:showLeaderLines val="1"/>
          </c:dLbls>
          <c:cat>
            <c:strRef>
              <c:f>Sheet3!$G$10:$L$10</c:f>
              <c:strCache>
                <c:ptCount val="6"/>
                <c:pt idx="0">
                  <c:v>Extremely Relevant (5)</c:v>
                </c:pt>
                <c:pt idx="1">
                  <c:v>4</c:v>
                </c:pt>
                <c:pt idx="2">
                  <c:v>3</c:v>
                </c:pt>
                <c:pt idx="3">
                  <c:v>2</c:v>
                </c:pt>
                <c:pt idx="4">
                  <c:v>Not at all relevant (1)</c:v>
                </c:pt>
                <c:pt idx="5">
                  <c:v>DK</c:v>
                </c:pt>
              </c:strCache>
            </c:strRef>
          </c:cat>
          <c:val>
            <c:numRef>
              <c:f>Sheet3!$G$11:$L$11</c:f>
              <c:numCache>
                <c:formatCode>0%</c:formatCode>
                <c:ptCount val="6"/>
                <c:pt idx="0">
                  <c:v>0.533333333333333</c:v>
                </c:pt>
                <c:pt idx="1">
                  <c:v>0.4</c:v>
                </c:pt>
                <c:pt idx="2">
                  <c:v>0.0666666666666667</c:v>
                </c:pt>
                <c:pt idx="3">
                  <c:v>0.0</c:v>
                </c:pt>
                <c:pt idx="4">
                  <c:v>0.0</c:v>
                </c:pt>
                <c:pt idx="5">
                  <c:v>0.0</c:v>
                </c:pt>
              </c:numCache>
            </c:numRef>
          </c:val>
        </c:ser>
        <c:dLbls>
          <c:showLegendKey val="0"/>
          <c:showVal val="0"/>
          <c:showCatName val="0"/>
          <c:showSerName val="0"/>
          <c:showPercent val="0"/>
          <c:showBubbleSize val="0"/>
          <c:showLeaderLines val="1"/>
        </c:dLbls>
        <c:firstSliceAng val="265"/>
      </c:pieChart>
      <c:spPr>
        <a:noFill/>
        <a:ln>
          <a:noFill/>
        </a:ln>
      </c:spPr>
    </c:plotArea>
    <c:plotVisOnly val="1"/>
    <c:dispBlanksAs val="gap"/>
    <c:showDLblsOverMax val="0"/>
  </c:chart>
  <c:spPr>
    <a:noFill/>
    <a:ln>
      <a:noFill/>
    </a:ln>
  </c:spPr>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2314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fld id="{60117620-5600-40F7-93FF-829E2656C65F}" type="datetimeFigureOut">
              <a:rPr lang="en-US"/>
              <a:pPr>
                <a:defRPr/>
              </a:pPr>
              <a:t>9/25/13</a:t>
            </a:fld>
            <a:endParaRPr lang="en-US" dirty="0"/>
          </a:p>
        </p:txBody>
      </p:sp>
      <p:sp>
        <p:nvSpPr>
          <p:cNvPr id="2314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2314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9A9D320B-8260-4209-BC0F-4C8F3C59FD07}" type="slidenum">
              <a:rPr lang="en-US"/>
              <a:pPr>
                <a:defRPr/>
              </a:pPr>
              <a:t>‹#›</a:t>
            </a:fld>
            <a:endParaRPr lang="en-US" dirty="0"/>
          </a:p>
        </p:txBody>
      </p:sp>
    </p:spTree>
    <p:extLst>
      <p:ext uri="{BB962C8B-B14F-4D97-AF65-F5344CB8AC3E}">
        <p14:creationId xmlns:p14="http://schemas.microsoft.com/office/powerpoint/2010/main" val="3753481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9AD9562-902C-4267-8890-2EA86B1D1AA6}" type="datetimeFigureOut">
              <a:rPr lang="en-US"/>
              <a:pPr>
                <a:defRPr/>
              </a:pPr>
              <a:t>9/25/13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2E84A27-352A-4507-865F-96A08A6E1E77}" type="slidenum">
              <a:rPr lang="en-US"/>
              <a:pPr>
                <a:defRPr/>
              </a:pPr>
              <a:t>‹#›</a:t>
            </a:fld>
            <a:endParaRPr lang="en-US" dirty="0"/>
          </a:p>
        </p:txBody>
      </p:sp>
    </p:spTree>
    <p:extLst>
      <p:ext uri="{BB962C8B-B14F-4D97-AF65-F5344CB8AC3E}">
        <p14:creationId xmlns:p14="http://schemas.microsoft.com/office/powerpoint/2010/main" val="11109839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 Attribution-Share Alike 3.0 United States License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clear rights on an image</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22</a:t>
            </a:fld>
            <a:endParaRPr lang="en-US" dirty="0"/>
          </a:p>
        </p:txBody>
      </p:sp>
    </p:spTree>
    <p:extLst>
      <p:ext uri="{BB962C8B-B14F-4D97-AF65-F5344CB8AC3E}">
        <p14:creationId xmlns:p14="http://schemas.microsoft.com/office/powerpoint/2010/main" val="86137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revenue</a:t>
            </a:r>
            <a:r>
              <a:rPr lang="en-US" baseline="0" dirty="0" smtClean="0"/>
              <a:t> models needed for API monetization</a:t>
            </a:r>
          </a:p>
          <a:p>
            <a:r>
              <a:rPr lang="en-US" baseline="0" dirty="0" smtClean="0"/>
              <a:t>But the lack of flexibility of the back end systems means a combination of marketing, plus manual processes, plus length and costly IT projects, in order to manage these models</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23</a:t>
            </a:fld>
            <a:endParaRPr lang="en-US" dirty="0"/>
          </a:p>
        </p:txBody>
      </p:sp>
    </p:spTree>
    <p:extLst>
      <p:ext uri="{BB962C8B-B14F-4D97-AF65-F5344CB8AC3E}">
        <p14:creationId xmlns:p14="http://schemas.microsoft.com/office/powerpoint/2010/main" val="13151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 can be fixed for all types of content (fixed revenue share), or varied depending on type of content (custom attribute), or varied on total sales generated over a period (flexible revenue share)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Example Businesses – Online retailers, travel/hospitality, software, shared services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24</a:t>
            </a:fld>
            <a:endParaRPr lang="en-US" dirty="0"/>
          </a:p>
        </p:txBody>
      </p:sp>
    </p:spTree>
    <p:extLst>
      <p:ext uri="{BB962C8B-B14F-4D97-AF65-F5344CB8AC3E}">
        <p14:creationId xmlns:p14="http://schemas.microsoft.com/office/powerpoint/2010/main" val="174916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 can be fixed for all types of content (fixed revenue share), or varied depending on type of content (custom attribute), or varied on total sales generated over a period (flexible revenue share)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Example Businesses – Online retailers, travel/hospitality, software, shared services</a:t>
            </a:r>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25</a:t>
            </a:fld>
            <a:endParaRPr lang="en-US" dirty="0"/>
          </a:p>
        </p:txBody>
      </p:sp>
    </p:spTree>
    <p:extLst>
      <p:ext uri="{BB962C8B-B14F-4D97-AF65-F5344CB8AC3E}">
        <p14:creationId xmlns:p14="http://schemas.microsoft.com/office/powerpoint/2010/main" val="294309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revenue share can be a fixed % of the total charge to the subscriber for each transaction, variable % based on cumulative revenue generated across transactions, variable based on the price of the transaction, variable based on the type of content sold.</a:t>
            </a:r>
          </a:p>
          <a:p>
            <a:r>
              <a:rPr lang="en-US" dirty="0" smtClean="0"/>
              <a:t>The revenue share share plan can also have a “fee” element, for example % revenue share to developer less x fee to the API provider per transaction. </a:t>
            </a:r>
          </a:p>
          <a:p>
            <a:endParaRPr lang="en-US" dirty="0" smtClean="0"/>
          </a:p>
          <a:p>
            <a:r>
              <a:rPr lang="en-US" sz="1200" dirty="0" smtClean="0"/>
              <a:t>You collect the money from your subscribers and pass this on to your partners after deducting your fees/rev share</a:t>
            </a:r>
          </a:p>
          <a:p>
            <a:r>
              <a:rPr lang="en-US" sz="1200" dirty="0" smtClean="0"/>
              <a:t>Example businesses – Online payment processors, mobile operators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26</a:t>
            </a:fld>
            <a:endParaRPr lang="en-US" dirty="0"/>
          </a:p>
        </p:txBody>
      </p:sp>
    </p:spTree>
    <p:extLst>
      <p:ext uri="{BB962C8B-B14F-4D97-AF65-F5344CB8AC3E}">
        <p14:creationId xmlns:p14="http://schemas.microsoft.com/office/powerpoint/2010/main" val="2288208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revenue share can be a fixed % of the total charge to the subscriber for each transaction, variable % based on cumulative revenue generated across transactions, variable based on the price of the transaction, variable based on the type of content sold.</a:t>
            </a:r>
          </a:p>
          <a:p>
            <a:r>
              <a:rPr lang="en-US" dirty="0" smtClean="0"/>
              <a:t>The revenue share share plan can also have a “fee” element, for example % revenue share to developer less x fee to the API provider per transaction. </a:t>
            </a:r>
          </a:p>
          <a:p>
            <a:endParaRPr lang="en-US" dirty="0" smtClean="0"/>
          </a:p>
          <a:p>
            <a:r>
              <a:rPr lang="en-US" sz="1200" dirty="0" smtClean="0"/>
              <a:t>You collect the money from your subscribers and pass this on to your partners after deducting your fees/rev share</a:t>
            </a:r>
          </a:p>
          <a:p>
            <a:r>
              <a:rPr lang="en-US" sz="1200" dirty="0" smtClean="0"/>
              <a:t>Example businesses – Online payment processors, mobile operators</a:t>
            </a:r>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27</a:t>
            </a:fld>
            <a:endParaRPr lang="en-US" dirty="0"/>
          </a:p>
        </p:txBody>
      </p:sp>
    </p:spTree>
    <p:extLst>
      <p:ext uri="{BB962C8B-B14F-4D97-AF65-F5344CB8AC3E}">
        <p14:creationId xmlns:p14="http://schemas.microsoft.com/office/powerpoint/2010/main" val="337923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rate can be a fixed rate, varied depending on volume (volume banded), purchased in blocks up front (bundled), varied by type of action (custom attribute)</a:t>
            </a:r>
          </a:p>
          <a:p>
            <a:r>
              <a:rPr lang="en-US" sz="1200" dirty="0" smtClean="0"/>
              <a:t>Charge partners based a rate per click (CPC) or a rate per action (CPA)</a:t>
            </a:r>
          </a:p>
          <a:p>
            <a:r>
              <a:rPr lang="en-US" sz="1200" dirty="0" smtClean="0"/>
              <a:t>Example Businesses – social network sites, major retailers, travel</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28</a:t>
            </a:fld>
            <a:endParaRPr lang="en-US" dirty="0"/>
          </a:p>
        </p:txBody>
      </p:sp>
    </p:spTree>
    <p:extLst>
      <p:ext uri="{BB962C8B-B14F-4D97-AF65-F5344CB8AC3E}">
        <p14:creationId xmlns:p14="http://schemas.microsoft.com/office/powerpoint/2010/main" val="1122465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charge can be varied depending on the type of information returned (separate APIs for retrieving different types of information, or custom attribute based rating), the volume of searches made (volume banded), or charged up front for bundles of searches (bundled) </a:t>
            </a:r>
          </a:p>
          <a:p>
            <a:r>
              <a:rPr lang="en-US" sz="1200" dirty="0" smtClean="0"/>
              <a:t>Charge for type or quantity of data returned per API call</a:t>
            </a:r>
          </a:p>
          <a:p>
            <a:r>
              <a:rPr lang="en-US" sz="1200" dirty="0" smtClean="0"/>
              <a:t>Example Businesses – Financial Services, search engines, major retailers, social network sites (anyone with unique/valuable consumer data!)</a:t>
            </a:r>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30</a:t>
            </a:fld>
            <a:endParaRPr lang="en-US" dirty="0"/>
          </a:p>
        </p:txBody>
      </p:sp>
    </p:spTree>
    <p:extLst>
      <p:ext uri="{BB962C8B-B14F-4D97-AF65-F5344CB8AC3E}">
        <p14:creationId xmlns:p14="http://schemas.microsoft.com/office/powerpoint/2010/main" val="676873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knew how we could gain revenue</a:t>
            </a:r>
          </a:p>
          <a:p>
            <a:r>
              <a:rPr lang="en-US" dirty="0" smtClean="0"/>
              <a:t>But…</a:t>
            </a:r>
          </a:p>
          <a:p>
            <a:pPr lvl="1"/>
            <a:r>
              <a:rPr lang="en-US" dirty="0" smtClean="0"/>
              <a:t>Marketing / IT gap</a:t>
            </a:r>
          </a:p>
          <a:p>
            <a:pPr lvl="1"/>
            <a:r>
              <a:rPr lang="en-US" dirty="0" smtClean="0"/>
              <a:t>Inefficient</a:t>
            </a:r>
          </a:p>
          <a:p>
            <a:pPr lvl="1"/>
            <a:r>
              <a:rPr lang="en-US" dirty="0" smtClean="0"/>
              <a:t>Inflexible</a:t>
            </a:r>
          </a:p>
          <a:p>
            <a:pPr lvl="1"/>
            <a:r>
              <a:rPr lang="en-US" dirty="0" smtClean="0"/>
              <a:t>Unpleasant</a:t>
            </a:r>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32</a:t>
            </a:fld>
            <a:endParaRPr lang="en-US" dirty="0"/>
          </a:p>
        </p:txBody>
      </p:sp>
    </p:spTree>
    <p:extLst>
      <p:ext uri="{BB962C8B-B14F-4D97-AF65-F5344CB8AC3E}">
        <p14:creationId xmlns:p14="http://schemas.microsoft.com/office/powerpoint/2010/main" val="2889820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revenue</a:t>
            </a:r>
            <a:r>
              <a:rPr lang="en-US" baseline="0" dirty="0" smtClean="0"/>
              <a:t> models needed for API monetization</a:t>
            </a:r>
          </a:p>
          <a:p>
            <a:r>
              <a:rPr lang="en-US" baseline="0" dirty="0" smtClean="0"/>
              <a:t>But the lack of flexibility of the back end systems means a combination of marketing, plus manual processes, plus length and costly IT projects, in order to manage these models</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34</a:t>
            </a:fld>
            <a:endParaRPr lang="en-US" dirty="0"/>
          </a:p>
        </p:txBody>
      </p:sp>
    </p:spTree>
    <p:extLst>
      <p:ext uri="{BB962C8B-B14F-4D97-AF65-F5344CB8AC3E}">
        <p14:creationId xmlns:p14="http://schemas.microsoft.com/office/powerpoint/2010/main" val="1315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a:t>
            </a:fld>
            <a:endParaRPr lang="en-US" dirty="0"/>
          </a:p>
        </p:txBody>
      </p:sp>
    </p:spTree>
    <p:extLst>
      <p:ext uri="{BB962C8B-B14F-4D97-AF65-F5344CB8AC3E}">
        <p14:creationId xmlns:p14="http://schemas.microsoft.com/office/powerpoint/2010/main" val="142052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Monetization Services covers</a:t>
            </a:r>
            <a:r>
              <a:rPr lang="en-US" baseline="0" dirty="0" smtClean="0"/>
              <a:t> them all in a simple and flexible way and integrates seamlessly with your back end financial systems</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36</a:t>
            </a:fld>
            <a:endParaRPr lang="en-US" dirty="0"/>
          </a:p>
        </p:txBody>
      </p:sp>
    </p:spTree>
    <p:extLst>
      <p:ext uri="{BB962C8B-B14F-4D97-AF65-F5344CB8AC3E}">
        <p14:creationId xmlns:p14="http://schemas.microsoft.com/office/powerpoint/2010/main" val="56702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Monetization Services keeps you plugged in: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realtime</a:t>
            </a:r>
            <a:r>
              <a:rPr lang="en-US" sz="1200" kern="1200" dirty="0" smtClean="0">
                <a:solidFill>
                  <a:schemeClr val="tx1"/>
                </a:solidFill>
                <a:latin typeface="+mn-lt"/>
                <a:ea typeface="+mn-ea"/>
                <a:cs typeface="+mn-cs"/>
              </a:rPr>
              <a:t> monitoring of performance and proactive reaction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realtime</a:t>
            </a:r>
            <a:r>
              <a:rPr lang="en-US" sz="1200" kern="1200" dirty="0" smtClean="0">
                <a:solidFill>
                  <a:schemeClr val="tx1"/>
                </a:solidFill>
                <a:latin typeface="+mn-lt"/>
                <a:ea typeface="+mn-ea"/>
                <a:cs typeface="+mn-cs"/>
              </a:rPr>
              <a:t> reporting and response to your partners/customers to keep them satisfied</a:t>
            </a:r>
          </a:p>
          <a:p>
            <a:r>
              <a:rPr lang="en-US" sz="1200" kern="1200" dirty="0" smtClean="0">
                <a:solidFill>
                  <a:schemeClr val="tx1"/>
                </a:solidFill>
                <a:latin typeface="+mn-lt"/>
                <a:ea typeface="+mn-ea"/>
                <a:cs typeface="+mn-cs"/>
              </a:rPr>
              <a:t>- seamless integration with back end systems to </a:t>
            </a:r>
            <a:r>
              <a:rPr lang="en-US" sz="1200" kern="1200" dirty="0" err="1" smtClean="0">
                <a:solidFill>
                  <a:schemeClr val="tx1"/>
                </a:solidFill>
                <a:latin typeface="+mn-lt"/>
                <a:ea typeface="+mn-ea"/>
                <a:cs typeface="+mn-cs"/>
              </a:rPr>
              <a:t>minimise</a:t>
            </a:r>
            <a:r>
              <a:rPr lang="en-US" sz="1200" kern="1200" dirty="0" smtClean="0">
                <a:solidFill>
                  <a:schemeClr val="tx1"/>
                </a:solidFill>
                <a:latin typeface="+mn-lt"/>
                <a:ea typeface="+mn-ea"/>
                <a:cs typeface="+mn-cs"/>
              </a:rPr>
              <a:t> disruption of existing processes</a:t>
            </a:r>
            <a:endParaRPr lang="en-US" baseline="0" dirty="0" smtClean="0"/>
          </a:p>
        </p:txBody>
      </p:sp>
      <p:sp>
        <p:nvSpPr>
          <p:cNvPr id="4" name="Slide Number Placeholder 3"/>
          <p:cNvSpPr>
            <a:spLocks noGrp="1"/>
          </p:cNvSpPr>
          <p:nvPr>
            <p:ph type="sldNum" sz="quarter" idx="10"/>
          </p:nvPr>
        </p:nvSpPr>
        <p:spPr/>
        <p:txBody>
          <a:bodyPr/>
          <a:lstStyle/>
          <a:p>
            <a:fld id="{5B698923-3131-4052-9FBD-B94C5F60994A}" type="slidenum">
              <a:rPr lang="en-US" smtClean="0"/>
              <a:t>37</a:t>
            </a:fld>
            <a:endParaRPr lang="en-US"/>
          </a:p>
        </p:txBody>
      </p:sp>
    </p:spTree>
    <p:extLst>
      <p:ext uri="{BB962C8B-B14F-4D97-AF65-F5344CB8AC3E}">
        <p14:creationId xmlns:p14="http://schemas.microsoft.com/office/powerpoint/2010/main" val="490273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Pick who you want to set the plan for</a:t>
            </a:r>
          </a:p>
          <a:p>
            <a:pPr marL="228600" indent="-228600">
              <a:buAutoNum type="arabicPeriod"/>
            </a:pPr>
            <a:r>
              <a:rPr lang="en-US" dirty="0" smtClean="0"/>
              <a:t>Select</a:t>
            </a:r>
            <a:r>
              <a:rPr lang="en-US" baseline="0" dirty="0" smtClean="0"/>
              <a:t> the type of plan you want</a:t>
            </a:r>
          </a:p>
          <a:p>
            <a:pPr marL="228600" indent="-228600">
              <a:buAutoNum type="arabicPeriod"/>
            </a:pPr>
            <a:r>
              <a:rPr lang="en-US" baseline="0" dirty="0" smtClean="0"/>
              <a:t>Set your plan and publish</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38</a:t>
            </a:fld>
            <a:endParaRPr lang="en-US" dirty="0"/>
          </a:p>
        </p:txBody>
      </p:sp>
    </p:spTree>
    <p:extLst>
      <p:ext uri="{BB962C8B-B14F-4D97-AF65-F5344CB8AC3E}">
        <p14:creationId xmlns:p14="http://schemas.microsoft.com/office/powerpoint/2010/main" val="4269223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Minimise</a:t>
            </a:r>
            <a:r>
              <a:rPr lang="en-US" dirty="0" smtClean="0"/>
              <a:t> overhead</a:t>
            </a:r>
            <a:r>
              <a:rPr lang="en-US" baseline="0" dirty="0" smtClean="0"/>
              <a:t> by allowing self service for your partners and removing manual processes both for your team and your partners’ teams. </a:t>
            </a:r>
          </a:p>
          <a:p>
            <a:r>
              <a:rPr lang="en-US" baseline="0" dirty="0" smtClean="0"/>
              <a:t>Faster time to market</a:t>
            </a:r>
          </a:p>
          <a:p>
            <a:r>
              <a:rPr lang="en-US" baseline="0" dirty="0" smtClean="0"/>
              <a:t>Lower cost + automation = less risk </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40</a:t>
            </a:fld>
            <a:endParaRPr lang="en-US" dirty="0"/>
          </a:p>
        </p:txBody>
      </p:sp>
    </p:spTree>
    <p:extLst>
      <p:ext uri="{BB962C8B-B14F-4D97-AF65-F5344CB8AC3E}">
        <p14:creationId xmlns:p14="http://schemas.microsoft.com/office/powerpoint/2010/main" val="3071892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Reacting proactively </a:t>
            </a:r>
          </a:p>
          <a:p>
            <a:r>
              <a:rPr lang="en-US" dirty="0" smtClean="0"/>
              <a:t>Setting</a:t>
            </a:r>
            <a:r>
              <a:rPr lang="en-US" baseline="0" dirty="0" smtClean="0"/>
              <a:t> limits and thresholds and notifications for when they’ve been reached or are being reached</a:t>
            </a:r>
          </a:p>
          <a:p>
            <a:r>
              <a:rPr lang="en-US" baseline="0" dirty="0" smtClean="0"/>
              <a:t>Setting notifications for other events to help you manage the process</a:t>
            </a:r>
          </a:p>
          <a:p>
            <a:r>
              <a:rPr lang="en-US" baseline="0" dirty="0" smtClean="0"/>
              <a:t>Real time detailed reporting to allow you to </a:t>
            </a:r>
            <a:r>
              <a:rPr lang="en-US" baseline="0" dirty="0" err="1" smtClean="0"/>
              <a:t>analyse</a:t>
            </a:r>
            <a:r>
              <a:rPr lang="en-US" baseline="0" dirty="0" smtClean="0"/>
              <a:t> the results and react accordingly</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41</a:t>
            </a:fld>
            <a:endParaRPr lang="en-US" dirty="0"/>
          </a:p>
        </p:txBody>
      </p:sp>
    </p:spTree>
    <p:extLst>
      <p:ext uri="{BB962C8B-B14F-4D97-AF65-F5344CB8AC3E}">
        <p14:creationId xmlns:p14="http://schemas.microsoft.com/office/powerpoint/2010/main" val="2827008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45</a:t>
            </a:fld>
            <a:endParaRPr lang="en-US" dirty="0"/>
          </a:p>
        </p:txBody>
      </p:sp>
    </p:spTree>
    <p:extLst>
      <p:ext uri="{BB962C8B-B14F-4D97-AF65-F5344CB8AC3E}">
        <p14:creationId xmlns:p14="http://schemas.microsoft.com/office/powerpoint/2010/main" val="89360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4</a:t>
            </a:fld>
            <a:endParaRPr lang="en-US" dirty="0"/>
          </a:p>
        </p:txBody>
      </p:sp>
    </p:spTree>
    <p:extLst>
      <p:ext uri="{BB962C8B-B14F-4D97-AF65-F5344CB8AC3E}">
        <p14:creationId xmlns:p14="http://schemas.microsoft.com/office/powerpoint/2010/main" val="229265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video</a:t>
            </a:r>
            <a:r>
              <a:rPr lang="en-US" baseline="0" dirty="0" smtClean="0"/>
              <a:t> and other videos of the webcast series will be available on </a:t>
            </a:r>
            <a:r>
              <a:rPr lang="en-US" baseline="0" dirty="0" err="1" smtClean="0"/>
              <a:t>youtube</a:t>
            </a:r>
            <a:r>
              <a:rPr lang="en-US" baseline="0" dirty="0" smtClean="0"/>
              <a:t> </a:t>
            </a:r>
          </a:p>
          <a:p>
            <a:endParaRPr lang="en-US" baseline="0" dirty="0" smtClean="0"/>
          </a:p>
          <a:p>
            <a:r>
              <a:rPr lang="en-US" baseline="0" dirty="0" smtClean="0"/>
              <a:t>At </a:t>
            </a:r>
            <a:r>
              <a:rPr lang="en-US" baseline="0" dirty="0" err="1" smtClean="0"/>
              <a:t>youtube.com</a:t>
            </a:r>
            <a:r>
              <a:rPr lang="en-US" baseline="0" dirty="0" smtClean="0"/>
              <a:t>/</a:t>
            </a:r>
            <a:r>
              <a:rPr lang="en-US" baseline="0" dirty="0" err="1" smtClean="0"/>
              <a:t>apigee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5</a:t>
            </a:fld>
            <a:endParaRPr lang="en-US" dirty="0"/>
          </a:p>
        </p:txBody>
      </p:sp>
    </p:spTree>
    <p:extLst>
      <p:ext uri="{BB962C8B-B14F-4D97-AF65-F5344CB8AC3E}">
        <p14:creationId xmlns:p14="http://schemas.microsoft.com/office/powerpoint/2010/main" val="94774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smtClean="0"/>
              <a:t>We divided 200 big companies companies into two groups based on their current performance on three digital capabilities (totals are slightly off from 50/50 due to tie scores)</a:t>
            </a:r>
          </a:p>
          <a:p>
            <a:endParaRPr lang="en-US" dirty="0"/>
          </a:p>
        </p:txBody>
      </p:sp>
      <p:sp>
        <p:nvSpPr>
          <p:cNvPr id="4" name="Slide Number Placeholder 3"/>
          <p:cNvSpPr>
            <a:spLocks noGrp="1"/>
          </p:cNvSpPr>
          <p:nvPr>
            <p:ph type="sldNum" sz="quarter" idx="10"/>
          </p:nvPr>
        </p:nvSpPr>
        <p:spPr/>
        <p:txBody>
          <a:bodyPr/>
          <a:lstStyle/>
          <a:p>
            <a:fld id="{0A19C2F1-9371-4643-BC66-DA30721D4A9D}" type="slidenum">
              <a:rPr lang="en-US" smtClean="0"/>
              <a:t>9</a:t>
            </a:fld>
            <a:endParaRPr lang="en-US"/>
          </a:p>
        </p:txBody>
      </p:sp>
    </p:spTree>
    <p:extLst>
      <p:ext uri="{BB962C8B-B14F-4D97-AF65-F5344CB8AC3E}">
        <p14:creationId xmlns:p14="http://schemas.microsoft.com/office/powerpoint/2010/main" val="2817978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they have connected</a:t>
            </a:r>
            <a:r>
              <a:rPr lang="en-US" baseline="0" dirty="0" smtClean="0"/>
              <a:t> digital assets to real dollars…</a:t>
            </a:r>
          </a:p>
          <a:p>
            <a:r>
              <a:rPr lang="en-US" dirty="0" smtClean="0"/>
              <a:t>http://</a:t>
            </a:r>
            <a:r>
              <a:rPr lang="en-US" dirty="0" err="1" smtClean="0"/>
              <a:t>www.gettyimages.com</a:t>
            </a:r>
            <a:r>
              <a:rPr lang="en-US" dirty="0" smtClean="0"/>
              <a:t>/detail/illustration/binary-codes-on-us-currency-symbol-royalty-free-illustration/AA028347</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12</a:t>
            </a:fld>
            <a:endParaRPr lang="en-US" dirty="0"/>
          </a:p>
        </p:txBody>
      </p:sp>
    </p:spTree>
    <p:extLst>
      <p:ext uri="{BB962C8B-B14F-4D97-AF65-F5344CB8AC3E}">
        <p14:creationId xmlns:p14="http://schemas.microsoft.com/office/powerpoint/2010/main" val="325874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Proprietary data</a:t>
            </a:r>
          </a:p>
          <a:p>
            <a:r>
              <a:rPr lang="en-US" dirty="0" smtClean="0"/>
              <a:t>Digital</a:t>
            </a:r>
            <a:r>
              <a:rPr lang="en-US" baseline="0" dirty="0" smtClean="0"/>
              <a:t> real estate</a:t>
            </a:r>
          </a:p>
          <a:p>
            <a:r>
              <a:rPr lang="en-US" baseline="0" dirty="0" smtClean="0"/>
              <a:t>Digitized processes</a:t>
            </a:r>
          </a:p>
          <a:p>
            <a:r>
              <a:rPr lang="en-US" baseline="0" dirty="0" smtClean="0"/>
              <a:t>Digital ecosystem</a:t>
            </a:r>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78437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integrated set of services for app creation, enterprise </a:t>
            </a:r>
            <a:r>
              <a:rPr lang="en-US" sz="1200" kern="1200" dirty="0" err="1" smtClean="0">
                <a:solidFill>
                  <a:schemeClr val="tx1"/>
                </a:solidFill>
                <a:latin typeface="+mn-lt"/>
                <a:ea typeface="+mn-ea"/>
                <a:cs typeface="+mn-cs"/>
              </a:rPr>
              <a:t>api</a:t>
            </a:r>
            <a:r>
              <a:rPr lang="en-US" sz="1200" kern="1200" dirty="0" smtClean="0">
                <a:solidFill>
                  <a:schemeClr val="tx1"/>
                </a:solidFill>
                <a:latin typeface="+mn-lt"/>
                <a:ea typeface="+mn-ea"/>
                <a:cs typeface="+mn-cs"/>
              </a:rPr>
              <a:t> design and operations, developer collaboration, and end to end visibility into the digital value chain</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15</a:t>
            </a:fld>
            <a:endParaRPr lang="en-US" dirty="0"/>
          </a:p>
        </p:txBody>
      </p:sp>
    </p:spTree>
    <p:extLst>
      <p:ext uri="{BB962C8B-B14F-4D97-AF65-F5344CB8AC3E}">
        <p14:creationId xmlns:p14="http://schemas.microsoft.com/office/powerpoint/2010/main" val="363179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16</a:t>
            </a:fld>
            <a:endParaRPr lang="en-US" dirty="0"/>
          </a:p>
        </p:txBody>
      </p:sp>
    </p:spTree>
    <p:extLst>
      <p:ext uri="{BB962C8B-B14F-4D97-AF65-F5344CB8AC3E}">
        <p14:creationId xmlns:p14="http://schemas.microsoft.com/office/powerpoint/2010/main" val="220382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08674C9-CE5C-4F85-AE9F-722FDB784097}" type="datetimeFigureOut">
              <a:rPr lang="en-US"/>
              <a:pPr>
                <a:defRPr/>
              </a:pPr>
              <a:t>9/25/13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8814872-5E8A-4DC3-9C7F-AA8FCAD9879D}"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8829143-0A31-459D-86DB-B4B6869A0589}" type="datetimeFigureOut">
              <a:rPr lang="en-US"/>
              <a:pPr>
                <a:defRPr/>
              </a:pPr>
              <a:t>9/25/13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4D15639-D13B-4F48-B4E3-2F93AE4B863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809FFC3-98AF-4523-8801-4BC3E0E10359}" type="datetimeFigureOut">
              <a:rPr lang="en-US"/>
              <a:pPr>
                <a:defRPr/>
              </a:pPr>
              <a:t>9/25/13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FB759CD-CC3E-4075-A861-31C5119C82B8}"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7BECFA-B99F-494C-A8C7-0EDFEED37AAC}" type="datetimeFigureOut">
              <a:rPr lang="en-US"/>
              <a:pPr>
                <a:defRPr/>
              </a:pPr>
              <a:t>9/25/13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84BA530-05E5-4E80-ABA4-B8D3AFF9D06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4368C8A-1817-4B02-A6E9-9966221900F9}" type="datetimeFigureOut">
              <a:rPr lang="en-US"/>
              <a:pPr>
                <a:defRPr/>
              </a:pPr>
              <a:t>9/25/13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98DCE63-49C4-414F-8812-C330221CDEA1}"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13C6E47-2670-4AEA-8F43-7EFD5C7A9E03}" type="datetimeFigureOut">
              <a:rPr lang="en-US"/>
              <a:pPr>
                <a:defRPr/>
              </a:pPr>
              <a:t>9/25/13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C32BF77-85F6-4AD4-8CC0-B808D54B8A18}"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FDB91D-AD25-4ACD-8EC3-0315BD8A1792}" type="datetimeFigureOut">
              <a:rPr lang="en-US"/>
              <a:pPr>
                <a:defRPr/>
              </a:pPr>
              <a:t>9/25/13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39920D1E-8ED4-4DE5-BFBE-817E7A547FE2}"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FE395EE-9B55-4B1D-A816-BC51E25E6D7C}" type="datetimeFigureOut">
              <a:rPr lang="en-US"/>
              <a:pPr>
                <a:defRPr/>
              </a:pPr>
              <a:t>9/25/13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2A126BD5-3515-4524-9D68-9498C4507DA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AD96296-61DE-498A-A031-D0A90D64D610}" type="datetimeFigureOut">
              <a:rPr lang="en-US"/>
              <a:pPr>
                <a:defRPr/>
              </a:pPr>
              <a:t>9/25/13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4A56948E-7DDD-4179-BDA7-DE5E3790C8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EDCDDD6-75F8-40C6-95FA-3E3721BA36E5}" type="datetimeFigureOut">
              <a:rPr lang="en-US"/>
              <a:pPr>
                <a:defRPr/>
              </a:pPr>
              <a:t>9/25/13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0B6B495-8802-4993-B63B-295AF848A939}"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72EA50B-8930-42DA-B62F-B3708D2D039E}" type="datetimeFigureOut">
              <a:rPr lang="en-US"/>
              <a:pPr>
                <a:defRPr/>
              </a:pPr>
              <a:t>9/25/13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3AF66E9-C9F1-4B86-94BA-772E5417DAF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0"/>
            <a:ext cx="9144000" cy="6858000"/>
          </a:xfrm>
          <a:prstGeom prst="rect">
            <a:avLst/>
          </a:prstGeom>
          <a:solidFill>
            <a:srgbClr val="FCF8DE"/>
          </a:solidFill>
          <a:ln w="9525">
            <a:solidFill>
              <a:schemeClr val="tx1"/>
            </a:solidFill>
            <a:miter lim="800000"/>
            <a:headEnd/>
            <a:tailEnd/>
          </a:ln>
          <a:effectLst/>
        </p:spPr>
        <p:txBody>
          <a:bodyPr wrap="none" anchor="ctr"/>
          <a:lstStyle/>
          <a:p>
            <a:pPr>
              <a:defRPr/>
            </a:pPr>
            <a:endParaRPr lang="en-US" dirty="0"/>
          </a:p>
        </p:txBody>
      </p:sp>
      <p:sp>
        <p:nvSpPr>
          <p:cNvPr id="1027" name="Title Placeholder 1"/>
          <p:cNvSpPr>
            <a:spLocks noGrp="1"/>
          </p:cNvSpPr>
          <p:nvPr>
            <p:ph type="title"/>
          </p:nvPr>
        </p:nvSpPr>
        <p:spPr bwMode="auto">
          <a:xfrm>
            <a:off x="457200" y="3048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C5CD030-535F-4DF9-8453-51A83C6060B9}" type="datetimeFigureOut">
              <a:rPr lang="en-US"/>
              <a:pPr>
                <a:defRPr/>
              </a:pPr>
              <a:t>9/25/13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C1E441C-A9D1-48C0-A879-262B443C5E1E}" type="slidenum">
              <a:rPr lang="en-US"/>
              <a:pPr>
                <a:defRPr/>
              </a:pPr>
              <a:t>‹#›</a:t>
            </a:fld>
            <a:endParaRPr lang="en-US" dirty="0"/>
          </a:p>
        </p:txBody>
      </p:sp>
      <p:sp>
        <p:nvSpPr>
          <p:cNvPr id="1033" name="Rectangle 9"/>
          <p:cNvSpPr>
            <a:spLocks noChangeArrowheads="1"/>
          </p:cNvSpPr>
          <p:nvPr userDrawn="1"/>
        </p:nvSpPr>
        <p:spPr bwMode="auto">
          <a:xfrm>
            <a:off x="152400" y="152400"/>
            <a:ext cx="8839200" cy="6553200"/>
          </a:xfrm>
          <a:prstGeom prst="rect">
            <a:avLst/>
          </a:prstGeom>
          <a:noFill/>
          <a:ln w="6350">
            <a:solidFill>
              <a:srgbClr val="848484"/>
            </a:solid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rgbClr val="2C2C2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2C2C2C"/>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2C2C2C"/>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2C2C2C"/>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2C2C2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5.xml"/><Relationship Id="rId3" Type="http://schemas.openxmlformats.org/officeDocument/2006/relationships/chart" Target="../charts/char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microsoft.com/office/2007/relationships/hdphoto" Target="../media/hdphoto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ChangeArrowheads="1"/>
          </p:cNvSpPr>
          <p:nvPr/>
        </p:nvSpPr>
        <p:spPr bwMode="auto">
          <a:xfrm>
            <a:off x="0" y="-29509"/>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2054" name="Rectangle 6"/>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924800" y="381000"/>
            <a:ext cx="838200" cy="295275"/>
          </a:xfrm>
          <a:prstGeom prst="rect">
            <a:avLst/>
          </a:prstGeom>
          <a:noFill/>
          <a:ln w="9525">
            <a:noFill/>
            <a:miter lim="800000"/>
            <a:headEnd/>
            <a:tailEnd/>
          </a:ln>
        </p:spPr>
      </p:pic>
      <p:sp>
        <p:nvSpPr>
          <p:cNvPr id="12" name="Rectangle 5"/>
          <p:cNvSpPr txBox="1">
            <a:spLocks noChangeArrowheads="1"/>
          </p:cNvSpPr>
          <p:nvPr/>
        </p:nvSpPr>
        <p:spPr bwMode="auto">
          <a:xfrm>
            <a:off x="609600" y="1282700"/>
            <a:ext cx="8229600" cy="207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eaLnBrk="1" hangingPunct="1">
              <a:defRPr/>
            </a:pPr>
            <a:r>
              <a:rPr lang="en-US" sz="5400" b="1" dirty="0" smtClean="0">
                <a:solidFill>
                  <a:srgbClr val="FFFFFF"/>
                </a:solidFill>
              </a:rPr>
              <a:t>M</a:t>
            </a:r>
            <a:r>
              <a:rPr lang="en-US" sz="5400" b="1" dirty="0" smtClean="0">
                <a:solidFill>
                  <a:srgbClr val="FFFFFF"/>
                </a:solidFill>
              </a:rPr>
              <a:t>onetization</a:t>
            </a:r>
            <a:endParaRPr lang="en-US" sz="5400" b="1" dirty="0" smtClean="0">
              <a:solidFill>
                <a:srgbClr val="FFFFFF"/>
              </a:solidFill>
            </a:endParaRPr>
          </a:p>
          <a:p>
            <a:pPr algn="l" eaLnBrk="1" hangingPunct="1">
              <a:defRPr/>
            </a:pPr>
            <a:endParaRPr lang="en-US" sz="2000" b="1" dirty="0">
              <a:solidFill>
                <a:srgbClr val="FFFFFF"/>
              </a:solidFill>
            </a:endParaRPr>
          </a:p>
          <a:p>
            <a:pPr algn="l" eaLnBrk="1" hangingPunct="1">
              <a:defRPr/>
            </a:pPr>
            <a:r>
              <a:rPr lang="en-US" sz="3300" dirty="0" smtClean="0">
                <a:solidFill>
                  <a:srgbClr val="FFFFFF"/>
                </a:solidFill>
              </a:rPr>
              <a:t>The right business model for your digital assets </a:t>
            </a:r>
            <a:endParaRPr lang="en-US" sz="3300" dirty="0" smtClean="0">
              <a:solidFill>
                <a:srgbClr val="FFFFFF"/>
              </a:solidFill>
            </a:endParaRPr>
          </a:p>
        </p:txBody>
      </p:sp>
      <p:sp>
        <p:nvSpPr>
          <p:cNvPr id="5" name="Rectangle 4"/>
          <p:cNvSpPr/>
          <p:nvPr/>
        </p:nvSpPr>
        <p:spPr>
          <a:xfrm>
            <a:off x="762000" y="4800600"/>
            <a:ext cx="3352800" cy="1326773"/>
          </a:xfrm>
          <a:prstGeom prst="rect">
            <a:avLst/>
          </a:prstGeom>
        </p:spPr>
        <p:txBody>
          <a:bodyPr wrap="square">
            <a:spAutoFit/>
          </a:bodyPr>
          <a:lstStyle/>
          <a:p>
            <a:pPr>
              <a:lnSpc>
                <a:spcPct val="90000"/>
              </a:lnSpc>
              <a:spcBef>
                <a:spcPts val="575"/>
              </a:spcBef>
            </a:pPr>
            <a:r>
              <a:rPr lang="en-US" sz="2600" b="1" dirty="0" smtClean="0">
                <a:solidFill>
                  <a:schemeClr val="bg1"/>
                </a:solidFill>
                <a:latin typeface="Calibri"/>
                <a:ea typeface="ＭＳ Ｐゴシック" charset="0"/>
                <a:cs typeface="Calibri"/>
                <a:sym typeface="Lucida Grande" charset="0"/>
              </a:rPr>
              <a:t>Bryan Kirschner</a:t>
            </a:r>
          </a:p>
          <a:p>
            <a:pPr>
              <a:lnSpc>
                <a:spcPct val="90000"/>
              </a:lnSpc>
              <a:spcBef>
                <a:spcPts val="575"/>
              </a:spcBef>
            </a:pPr>
            <a:endParaRPr lang="en-US" sz="2600" b="1" dirty="0">
              <a:solidFill>
                <a:schemeClr val="bg1"/>
              </a:solidFill>
              <a:latin typeface="Calibri"/>
              <a:ea typeface="ＭＳ Ｐゴシック" charset="0"/>
              <a:cs typeface="Calibri"/>
              <a:sym typeface="Lucida Grande" charset="0"/>
            </a:endParaRPr>
          </a:p>
          <a:p>
            <a:pPr>
              <a:lnSpc>
                <a:spcPct val="90000"/>
              </a:lnSpc>
              <a:spcBef>
                <a:spcPts val="575"/>
              </a:spcBef>
            </a:pPr>
            <a:r>
              <a:rPr lang="en-US" sz="2600" b="1" dirty="0" smtClean="0">
                <a:solidFill>
                  <a:schemeClr val="bg1"/>
                </a:solidFill>
                <a:latin typeface="Calibri"/>
                <a:ea typeface="ＭＳ Ｐゴシック" charset="0"/>
                <a:cs typeface="Calibri"/>
                <a:sym typeface="Lucida Grande" charset="0"/>
              </a:rPr>
              <a:t>Anita Paul</a:t>
            </a:r>
            <a:endParaRPr lang="en-US" sz="2600" b="1" dirty="0">
              <a:solidFill>
                <a:schemeClr val="bg1"/>
              </a:solidFill>
              <a:latin typeface="Calibri"/>
              <a:ea typeface="ＭＳ Ｐゴシック" charset="0"/>
              <a:cs typeface="Calibri"/>
              <a:sym typeface="Lucida Grande" charset="0"/>
            </a:endParaRPr>
          </a:p>
        </p:txBody>
      </p:sp>
      <p:sp>
        <p:nvSpPr>
          <p:cNvPr id="9" name="Rectangle 6"/>
          <p:cNvSpPr>
            <a:spLocks/>
          </p:cNvSpPr>
          <p:nvPr/>
        </p:nvSpPr>
        <p:spPr bwMode="auto">
          <a:xfrm>
            <a:off x="914400" y="2971800"/>
            <a:ext cx="601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p>
            <a:pPr>
              <a:lnSpc>
                <a:spcPct val="90000"/>
              </a:lnSpc>
              <a:spcBef>
                <a:spcPts val="575"/>
              </a:spcBef>
            </a:pPr>
            <a:endParaRPr lang="en-US" sz="2800" dirty="0">
              <a:solidFill>
                <a:schemeClr val="bg1"/>
              </a:solidFill>
              <a:latin typeface="Courier New" charset="0"/>
              <a:ea typeface="ＭＳ Ｐゴシック" charset="0"/>
              <a:sym typeface="Courier New" charset="0"/>
            </a:endParaRPr>
          </a:p>
        </p:txBody>
      </p:sp>
      <p:sp>
        <p:nvSpPr>
          <p:cNvPr id="10" name="Rectangle 6"/>
          <p:cNvSpPr>
            <a:spLocks/>
          </p:cNvSpPr>
          <p:nvPr/>
        </p:nvSpPr>
        <p:spPr bwMode="auto">
          <a:xfrm>
            <a:off x="7086600" y="5486400"/>
            <a:ext cx="144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p>
            <a:pPr>
              <a:lnSpc>
                <a:spcPct val="90000"/>
              </a:lnSpc>
              <a:spcBef>
                <a:spcPts val="575"/>
              </a:spcBef>
            </a:pPr>
            <a:r>
              <a:rPr lang="en-US" sz="2000" b="1" dirty="0" smtClean="0">
                <a:solidFill>
                  <a:schemeClr val="bg1"/>
                </a:solidFill>
                <a:latin typeface="Calibri"/>
                <a:ea typeface="ＭＳ Ｐゴシック" charset="0"/>
                <a:cs typeface="Calibri"/>
                <a:sym typeface="Lucida Grande" charset="0"/>
              </a:rPr>
              <a:t>Apigee</a:t>
            </a:r>
            <a:endParaRPr lang="en-US" sz="2000" b="1" dirty="0">
              <a:solidFill>
                <a:schemeClr val="bg1"/>
              </a:solidFill>
              <a:latin typeface="Calibri"/>
              <a:ea typeface="ＭＳ Ｐゴシック" charset="0"/>
              <a:cs typeface="Calibri"/>
              <a:sym typeface="Lucida Grande" charset="0"/>
            </a:endParaRPr>
          </a:p>
          <a:p>
            <a:pPr>
              <a:lnSpc>
                <a:spcPct val="90000"/>
              </a:lnSpc>
              <a:spcBef>
                <a:spcPts val="575"/>
              </a:spcBef>
            </a:pPr>
            <a:r>
              <a:rPr lang="en-US" sz="2000" dirty="0">
                <a:solidFill>
                  <a:schemeClr val="bg1"/>
                </a:solidFill>
                <a:latin typeface="Courier New" charset="0"/>
                <a:ea typeface="ＭＳ Ｐゴシック" charset="0"/>
                <a:sym typeface="Courier New" charset="0"/>
              </a:rPr>
              <a:t>@apigee</a:t>
            </a:r>
          </a:p>
          <a:p>
            <a:pPr>
              <a:lnSpc>
                <a:spcPct val="90000"/>
              </a:lnSpc>
              <a:spcBef>
                <a:spcPts val="575"/>
              </a:spcBef>
            </a:pPr>
            <a:endParaRPr lang="en-US" sz="2000" b="1" dirty="0" smtClean="0">
              <a:solidFill>
                <a:schemeClr val="bg1"/>
              </a:solidFill>
              <a:latin typeface="Lucida Grande" charset="0"/>
              <a:ea typeface="ＭＳ Ｐゴシック" charset="0"/>
              <a:sym typeface="Lucida Grande" charset="0"/>
            </a:endParaRPr>
          </a:p>
          <a:p>
            <a:pPr>
              <a:lnSpc>
                <a:spcPct val="90000"/>
              </a:lnSpc>
              <a:spcBef>
                <a:spcPts val="575"/>
              </a:spcBef>
            </a:pPr>
            <a:endParaRPr lang="en-US" sz="2000" b="1" dirty="0">
              <a:solidFill>
                <a:schemeClr val="bg1"/>
              </a:solidFill>
              <a:latin typeface="Lucida Grande" charset="0"/>
              <a:ea typeface="ＭＳ Ｐゴシック" charset="0"/>
              <a:sym typeface="Lucida Grande" charset="0"/>
            </a:endParaRPr>
          </a:p>
          <a:p>
            <a:pPr>
              <a:lnSpc>
                <a:spcPct val="90000"/>
              </a:lnSpc>
              <a:spcBef>
                <a:spcPts val="575"/>
              </a:spcBef>
            </a:pPr>
            <a:endParaRPr lang="en-US" sz="2000" dirty="0" smtClean="0">
              <a:solidFill>
                <a:schemeClr val="bg1"/>
              </a:solidFill>
              <a:latin typeface="Courier New" charset="0"/>
              <a:ea typeface="ＭＳ Ｐゴシック" charset="0"/>
              <a:sym typeface="Courier New" charset="0"/>
            </a:endParaRPr>
          </a:p>
          <a:p>
            <a:pPr>
              <a:lnSpc>
                <a:spcPct val="90000"/>
              </a:lnSpc>
              <a:spcBef>
                <a:spcPts val="575"/>
              </a:spcBef>
            </a:pPr>
            <a:endParaRPr lang="en-US" sz="2000" dirty="0">
              <a:solidFill>
                <a:schemeClr val="bg1"/>
              </a:solidFill>
              <a:latin typeface="Courier New" charset="0"/>
              <a:ea typeface="ＭＳ Ｐゴシック" charset="0"/>
              <a:sym typeface="Courier New" charset="0"/>
            </a:endParaRPr>
          </a:p>
        </p:txBody>
      </p:sp>
    </p:spTree>
    <p:extLst>
      <p:ext uri="{BB962C8B-B14F-4D97-AF65-F5344CB8AC3E}">
        <p14:creationId xmlns:p14="http://schemas.microsoft.com/office/powerpoint/2010/main" val="2177349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2400" y="4555595"/>
            <a:ext cx="3048000" cy="1569660"/>
          </a:xfrm>
          <a:prstGeom prst="rect">
            <a:avLst/>
          </a:prstGeom>
          <a:noFill/>
        </p:spPr>
        <p:txBody>
          <a:bodyPr wrap="square" rtlCol="0">
            <a:spAutoFit/>
          </a:bodyPr>
          <a:lstStyle/>
          <a:p>
            <a:pPr algn="ctr"/>
            <a:r>
              <a:rPr lang="en-US" sz="2400" dirty="0" smtClean="0">
                <a:latin typeface="Calibri"/>
                <a:cs typeface="Calibri"/>
              </a:rPr>
              <a:t>…on margin, revenue, share, satisfaction, or delivering new products &amp; services</a:t>
            </a:r>
            <a:endParaRPr lang="en-US" sz="2400" b="1" dirty="0">
              <a:latin typeface="Calibri"/>
              <a:cs typeface="Calibri"/>
            </a:endParaRPr>
          </a:p>
        </p:txBody>
      </p:sp>
      <p:graphicFrame>
        <p:nvGraphicFramePr>
          <p:cNvPr id="6" name="Chart 5"/>
          <p:cNvGraphicFramePr>
            <a:graphicFrameLocks/>
          </p:cNvGraphicFramePr>
          <p:nvPr>
            <p:extLst>
              <p:ext uri="{D42A27DB-BD31-4B8C-83A1-F6EECF244321}">
                <p14:modId xmlns:p14="http://schemas.microsoft.com/office/powerpoint/2010/main" val="965743634"/>
              </p:ext>
            </p:extLst>
          </p:nvPr>
        </p:nvGraphicFramePr>
        <p:xfrm>
          <a:off x="2781300" y="2269595"/>
          <a:ext cx="3657600" cy="22860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238500" y="4555595"/>
            <a:ext cx="2971800" cy="1569660"/>
          </a:xfrm>
          <a:prstGeom prst="rect">
            <a:avLst/>
          </a:prstGeom>
          <a:noFill/>
        </p:spPr>
        <p:txBody>
          <a:bodyPr wrap="square" rtlCol="0">
            <a:spAutoFit/>
          </a:bodyPr>
          <a:lstStyle/>
          <a:p>
            <a:pPr algn="ctr"/>
            <a:r>
              <a:rPr lang="en-US" sz="2400" dirty="0" smtClean="0">
                <a:latin typeface="Calibri"/>
                <a:cs typeface="Calibri"/>
              </a:rPr>
              <a:t>…high confidence in much stronger competitive position 5 years from now</a:t>
            </a:r>
            <a:endParaRPr lang="en-US" sz="2400" dirty="0">
              <a:latin typeface="Calibri"/>
              <a:cs typeface="Calibri"/>
            </a:endParaRPr>
          </a:p>
        </p:txBody>
      </p:sp>
      <p:sp>
        <p:nvSpPr>
          <p:cNvPr id="2" name="TextBox 1"/>
          <p:cNvSpPr txBox="1"/>
          <p:nvPr/>
        </p:nvSpPr>
        <p:spPr>
          <a:xfrm>
            <a:off x="152400" y="1409309"/>
            <a:ext cx="3048000" cy="707886"/>
          </a:xfrm>
          <a:prstGeom prst="rect">
            <a:avLst/>
          </a:prstGeom>
          <a:noFill/>
        </p:spPr>
        <p:txBody>
          <a:bodyPr wrap="square" rtlCol="0">
            <a:spAutoFit/>
          </a:bodyPr>
          <a:lstStyle/>
          <a:p>
            <a:pPr algn="ctr"/>
            <a:r>
              <a:rPr lang="en-US" sz="2000" b="1" dirty="0" smtClean="0">
                <a:latin typeface="Calibri"/>
                <a:cs typeface="Calibri"/>
              </a:rPr>
              <a:t>Strong Outperformance In Last 12 Months</a:t>
            </a:r>
            <a:endParaRPr lang="en-US" sz="2000" b="1" dirty="0">
              <a:latin typeface="Calibri"/>
              <a:cs typeface="Calibri"/>
            </a:endParaRPr>
          </a:p>
        </p:txBody>
      </p:sp>
      <p:sp>
        <p:nvSpPr>
          <p:cNvPr id="10" name="TextBox 9"/>
          <p:cNvSpPr txBox="1"/>
          <p:nvPr/>
        </p:nvSpPr>
        <p:spPr>
          <a:xfrm>
            <a:off x="3333383" y="1409309"/>
            <a:ext cx="2782032" cy="707886"/>
          </a:xfrm>
          <a:prstGeom prst="rect">
            <a:avLst/>
          </a:prstGeom>
          <a:noFill/>
        </p:spPr>
        <p:txBody>
          <a:bodyPr wrap="none" rtlCol="0">
            <a:spAutoFit/>
          </a:bodyPr>
          <a:lstStyle/>
          <a:p>
            <a:pPr algn="ctr"/>
            <a:r>
              <a:rPr lang="en-US" sz="2000" b="1" dirty="0" smtClean="0">
                <a:latin typeface="Calibri"/>
                <a:cs typeface="Calibri"/>
              </a:rPr>
              <a:t>Maximum Confidence in</a:t>
            </a:r>
          </a:p>
          <a:p>
            <a:pPr algn="ctr"/>
            <a:r>
              <a:rPr lang="en-US" sz="2000" b="1" dirty="0" smtClean="0">
                <a:latin typeface="Calibri"/>
                <a:cs typeface="Calibri"/>
              </a:rPr>
              <a:t>Competitive Trajectory</a:t>
            </a:r>
            <a:endParaRPr lang="en-US" sz="2000" b="1" dirty="0">
              <a:latin typeface="Calibri"/>
              <a:cs typeface="Calibri"/>
            </a:endParaRPr>
          </a:p>
        </p:txBody>
      </p:sp>
      <p:graphicFrame>
        <p:nvGraphicFramePr>
          <p:cNvPr id="11" name="Chart 10"/>
          <p:cNvGraphicFramePr>
            <a:graphicFrameLocks/>
          </p:cNvGraphicFramePr>
          <p:nvPr>
            <p:extLst>
              <p:ext uri="{D42A27DB-BD31-4B8C-83A1-F6EECF244321}">
                <p14:modId xmlns:p14="http://schemas.microsoft.com/office/powerpoint/2010/main" val="972142207"/>
              </p:ext>
            </p:extLst>
          </p:nvPr>
        </p:nvGraphicFramePr>
        <p:xfrm>
          <a:off x="5791200" y="2269595"/>
          <a:ext cx="3193197"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6233160" y="1409309"/>
            <a:ext cx="2831039" cy="707886"/>
          </a:xfrm>
          <a:prstGeom prst="rect">
            <a:avLst/>
          </a:prstGeom>
          <a:noFill/>
        </p:spPr>
        <p:txBody>
          <a:bodyPr wrap="square" rtlCol="0">
            <a:spAutoFit/>
          </a:bodyPr>
          <a:lstStyle/>
          <a:p>
            <a:pPr algn="ctr"/>
            <a:r>
              <a:rPr lang="en-US" sz="2000" b="1" dirty="0" smtClean="0">
                <a:latin typeface="Calibri"/>
                <a:cs typeface="Calibri"/>
              </a:rPr>
              <a:t>Expected High</a:t>
            </a:r>
          </a:p>
          <a:p>
            <a:pPr algn="ctr"/>
            <a:r>
              <a:rPr lang="en-US" sz="2000" b="1" dirty="0" smtClean="0">
                <a:latin typeface="Calibri"/>
                <a:cs typeface="Calibri"/>
              </a:rPr>
              <a:t> Impact from Digital</a:t>
            </a:r>
            <a:endParaRPr lang="en-US" sz="2000" b="1" dirty="0">
              <a:latin typeface="Calibri"/>
              <a:cs typeface="Calibri"/>
            </a:endParaRPr>
          </a:p>
        </p:txBody>
      </p:sp>
      <p:sp>
        <p:nvSpPr>
          <p:cNvPr id="13" name="TextBox 12"/>
          <p:cNvSpPr txBox="1"/>
          <p:nvPr/>
        </p:nvSpPr>
        <p:spPr>
          <a:xfrm>
            <a:off x="6213901" y="4555595"/>
            <a:ext cx="2853899" cy="1938992"/>
          </a:xfrm>
          <a:prstGeom prst="rect">
            <a:avLst/>
          </a:prstGeom>
          <a:noFill/>
        </p:spPr>
        <p:txBody>
          <a:bodyPr wrap="square" rtlCol="0">
            <a:spAutoFit/>
          </a:bodyPr>
          <a:lstStyle/>
          <a:p>
            <a:pPr algn="ctr"/>
            <a:r>
              <a:rPr lang="en-US" sz="2400" dirty="0" smtClean="0">
                <a:latin typeface="Calibri"/>
                <a:cs typeface="Calibri"/>
              </a:rPr>
              <a:t>…big impact over </a:t>
            </a:r>
          </a:p>
          <a:p>
            <a:pPr algn="ctr"/>
            <a:r>
              <a:rPr lang="en-US" sz="2400" dirty="0" smtClean="0">
                <a:latin typeface="Calibri"/>
                <a:cs typeface="Calibri"/>
              </a:rPr>
              <a:t>next 12 months and increasing a great deal over next 5 years</a:t>
            </a:r>
            <a:endParaRPr lang="en-US" sz="2400" dirty="0">
              <a:latin typeface="Calibri"/>
              <a:cs typeface="Calibri"/>
            </a:endParaRPr>
          </a:p>
        </p:txBody>
      </p:sp>
      <p:cxnSp>
        <p:nvCxnSpPr>
          <p:cNvPr id="14" name="Straight Connector 13"/>
          <p:cNvCxnSpPr/>
          <p:nvPr/>
        </p:nvCxnSpPr>
        <p:spPr>
          <a:xfrm flipV="1">
            <a:off x="3200400" y="1736195"/>
            <a:ext cx="0" cy="5274205"/>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3160" y="1736195"/>
            <a:ext cx="0" cy="5274205"/>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Chart 15"/>
          <p:cNvGraphicFramePr>
            <a:graphicFrameLocks/>
          </p:cNvGraphicFramePr>
          <p:nvPr>
            <p:extLst>
              <p:ext uri="{D42A27DB-BD31-4B8C-83A1-F6EECF244321}">
                <p14:modId xmlns:p14="http://schemas.microsoft.com/office/powerpoint/2010/main" val="3854846818"/>
              </p:ext>
            </p:extLst>
          </p:nvPr>
        </p:nvGraphicFramePr>
        <p:xfrm>
          <a:off x="2410" y="2244195"/>
          <a:ext cx="3657600" cy="2286000"/>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And the Digital Competitors dominate . .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4012249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685800" y="3083004"/>
            <a:ext cx="7086600" cy="1015663"/>
          </a:xfrm>
          <a:prstGeom prst="rect">
            <a:avLst/>
          </a:prstGeom>
          <a:noFill/>
          <a:ln w="9525">
            <a:noFill/>
            <a:miter lim="800000"/>
            <a:headEnd/>
            <a:tailEnd/>
          </a:ln>
        </p:spPr>
        <p:txBody>
          <a:bodyPr wrap="square">
            <a:spAutoFit/>
          </a:bodyPr>
          <a:lstStyle/>
          <a:p>
            <a:r>
              <a:rPr lang="en-US" sz="6000" dirty="0" smtClean="0">
                <a:solidFill>
                  <a:schemeClr val="bg1"/>
                </a:solidFill>
                <a:latin typeface="Calibri" pitchFamily="34" charset="0"/>
              </a:rPr>
              <a:t>Why?</a:t>
            </a:r>
            <a:endParaRPr lang="en-US" sz="6000"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3599966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A028347_47.jpg"/>
          <p:cNvPicPr>
            <a:picLocks noChangeAspect="1"/>
          </p:cNvPicPr>
          <p:nvPr/>
        </p:nvPicPr>
        <p:blipFill rotWithShape="1">
          <a:blip r:embed="rId3">
            <a:duotone>
              <a:prstClr val="black"/>
              <a:srgbClr val="48FF5F">
                <a:tint val="45000"/>
                <a:satMod val="400000"/>
              </a:srgbClr>
            </a:duotone>
            <a:extLst>
              <a:ext uri="{28A0092B-C50C-407E-A947-70E740481C1C}">
                <a14:useLocalDpi xmlns:a14="http://schemas.microsoft.com/office/drawing/2010/main" val="0"/>
              </a:ext>
            </a:extLst>
          </a:blip>
          <a:srcRect r="11141"/>
          <a:stretch/>
        </p:blipFill>
        <p:spPr>
          <a:xfrm>
            <a:off x="152400" y="152400"/>
            <a:ext cx="8802369" cy="6526306"/>
          </a:xfrm>
          <a:prstGeom prst="rect">
            <a:avLst/>
          </a:prstGeom>
        </p:spPr>
      </p:pic>
      <p:pic>
        <p:nvPicPr>
          <p:cNvPr id="6" name="Picture 5"/>
          <p:cNvPicPr>
            <a:picLocks noChangeAspect="1"/>
          </p:cNvPicPr>
          <p:nvPr/>
        </p:nvPicPr>
        <p:blipFill>
          <a:blip r:embed="rId4"/>
          <a:stretch>
            <a:fillRect/>
          </a:stretch>
        </p:blipFill>
        <p:spPr>
          <a:xfrm>
            <a:off x="4559300" y="3416300"/>
            <a:ext cx="12700" cy="12700"/>
          </a:xfrm>
          <a:prstGeom prst="rect">
            <a:avLst/>
          </a:prstGeom>
        </p:spPr>
      </p:pic>
      <p:sp>
        <p:nvSpPr>
          <p:cNvPr id="8" name="TextBox 7"/>
          <p:cNvSpPr txBox="1"/>
          <p:nvPr/>
        </p:nvSpPr>
        <p:spPr>
          <a:xfrm>
            <a:off x="381000" y="838200"/>
            <a:ext cx="8839200" cy="2677656"/>
          </a:xfrm>
          <a:prstGeom prst="rect">
            <a:avLst/>
          </a:prstGeom>
          <a:noFill/>
        </p:spPr>
        <p:txBody>
          <a:bodyPr wrap="square" rtlCol="0">
            <a:spAutoFit/>
          </a:bodyPr>
          <a:lstStyle/>
          <a:p>
            <a:r>
              <a:rPr lang="en-US" sz="4200" dirty="0" smtClean="0">
                <a:solidFill>
                  <a:srgbClr val="FFFFFF"/>
                </a:solidFill>
                <a:latin typeface="Calibri"/>
                <a:cs typeface="Calibri"/>
              </a:rPr>
              <a:t>Because they use apps, </a:t>
            </a:r>
          </a:p>
          <a:p>
            <a:r>
              <a:rPr lang="en-US" sz="4200" dirty="0" smtClean="0">
                <a:solidFill>
                  <a:srgbClr val="FFFFFF"/>
                </a:solidFill>
                <a:latin typeface="Calibri"/>
                <a:cs typeface="Calibri"/>
              </a:rPr>
              <a:t>APIs and analytics to turn </a:t>
            </a:r>
          </a:p>
          <a:p>
            <a:r>
              <a:rPr lang="en-US" sz="4200" dirty="0">
                <a:solidFill>
                  <a:srgbClr val="FFFFFF"/>
                </a:solidFill>
                <a:latin typeface="Calibri"/>
                <a:cs typeface="Calibri"/>
              </a:rPr>
              <a:t>d</a:t>
            </a:r>
            <a:r>
              <a:rPr lang="en-US" sz="4200" dirty="0" smtClean="0">
                <a:solidFill>
                  <a:srgbClr val="FFFFFF"/>
                </a:solidFill>
                <a:latin typeface="Calibri"/>
                <a:cs typeface="Calibri"/>
              </a:rPr>
              <a:t>igital assets</a:t>
            </a:r>
          </a:p>
          <a:p>
            <a:r>
              <a:rPr lang="en-US" sz="4200" dirty="0">
                <a:solidFill>
                  <a:srgbClr val="FFFFFF"/>
                </a:solidFill>
                <a:latin typeface="Calibri"/>
                <a:cs typeface="Calibri"/>
              </a:rPr>
              <a:t>i</a:t>
            </a:r>
            <a:r>
              <a:rPr lang="en-US" sz="4200" dirty="0" smtClean="0">
                <a:solidFill>
                  <a:srgbClr val="FFFFFF"/>
                </a:solidFill>
                <a:latin typeface="Calibri"/>
                <a:cs typeface="Calibri"/>
              </a:rPr>
              <a:t>nto  dollars</a:t>
            </a:r>
            <a:endParaRPr lang="en-US" sz="4200" dirty="0">
              <a:solidFill>
                <a:srgbClr val="FFFFFF"/>
              </a:solidFill>
              <a:latin typeface="Calibri"/>
              <a:cs typeface="Calibri"/>
            </a:endParaRPr>
          </a:p>
        </p:txBody>
      </p:sp>
      <p:sp>
        <p:nvSpPr>
          <p:cNvPr id="9" name="Rounded Rectangular Callout 8"/>
          <p:cNvSpPr/>
          <p:nvPr/>
        </p:nvSpPr>
        <p:spPr>
          <a:xfrm>
            <a:off x="4343400" y="2514600"/>
            <a:ext cx="4191000" cy="3048000"/>
          </a:xfrm>
          <a:prstGeom prst="wedgeRoundRectCallout">
            <a:avLst>
              <a:gd name="adj1" fmla="val -17001"/>
              <a:gd name="adj2" fmla="val 7016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i="1" dirty="0" smtClean="0"/>
              <a:t>   65% of executives say digital business will increase operating income in next 3 years</a:t>
            </a:r>
          </a:p>
          <a:p>
            <a:pPr algn="ctr"/>
            <a:endParaRPr lang="en-US" sz="2400" i="1" dirty="0" smtClean="0"/>
          </a:p>
          <a:p>
            <a:pPr algn="r"/>
            <a:r>
              <a:rPr lang="en-US" sz="2000" b="1" dirty="0" smtClean="0"/>
              <a:t>- McKinsey &amp; Company, McKinsey </a:t>
            </a:r>
            <a:r>
              <a:rPr lang="en-US" sz="2000" dirty="0" smtClean="0"/>
              <a:t>Global Survey August 2013</a:t>
            </a:r>
            <a:endParaRPr lang="en-US" sz="2000" dirty="0"/>
          </a:p>
        </p:txBody>
      </p:sp>
    </p:spTree>
    <p:extLst>
      <p:ext uri="{BB962C8B-B14F-4D97-AF65-F5344CB8AC3E}">
        <p14:creationId xmlns:p14="http://schemas.microsoft.com/office/powerpoint/2010/main" val="31914013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685800" y="3083004"/>
            <a:ext cx="7086600" cy="1015663"/>
          </a:xfrm>
          <a:prstGeom prst="rect">
            <a:avLst/>
          </a:prstGeom>
          <a:noFill/>
          <a:ln w="9525">
            <a:noFill/>
            <a:miter lim="800000"/>
            <a:headEnd/>
            <a:tailEnd/>
          </a:ln>
        </p:spPr>
        <p:txBody>
          <a:bodyPr wrap="square">
            <a:spAutoFit/>
          </a:bodyPr>
          <a:lstStyle/>
          <a:p>
            <a:r>
              <a:rPr lang="en-US" sz="6000" dirty="0" smtClean="0">
                <a:solidFill>
                  <a:schemeClr val="bg1"/>
                </a:solidFill>
                <a:latin typeface="Calibri" pitchFamily="34" charset="0"/>
              </a:rPr>
              <a:t>How?</a:t>
            </a:r>
            <a:endParaRPr lang="en-US" sz="6000"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12074824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4500" y="1784961"/>
            <a:ext cx="5715000" cy="3288079"/>
          </a:xfrm>
          <a:prstGeom prst="rect">
            <a:avLst/>
          </a:prstGeom>
          <a:noFill/>
        </p:spPr>
        <p:txBody>
          <a:bodyPr wrap="square" rtlCol="0">
            <a:spAutoFit/>
          </a:bodyPr>
          <a:lstStyle/>
          <a:p>
            <a:pPr marL="342900" indent="-342900" defTabSz="914400" fontAlgn="base">
              <a:lnSpc>
                <a:spcPct val="150000"/>
              </a:lnSpc>
              <a:spcBef>
                <a:spcPct val="0"/>
              </a:spcBef>
              <a:spcAft>
                <a:spcPct val="0"/>
              </a:spcAft>
              <a:buFont typeface="Wingdings" charset="2"/>
              <a:buChar char="ü"/>
            </a:pPr>
            <a:r>
              <a:rPr lang="en-US" sz="2800" dirty="0">
                <a:solidFill>
                  <a:prstClr val="black"/>
                </a:solidFill>
                <a:latin typeface="Calibri"/>
                <a:cs typeface="Calibri"/>
              </a:rPr>
              <a:t>Proprietary </a:t>
            </a:r>
            <a:r>
              <a:rPr lang="en-US" sz="2800" dirty="0" smtClean="0">
                <a:solidFill>
                  <a:prstClr val="black"/>
                </a:solidFill>
                <a:latin typeface="Calibri"/>
                <a:cs typeface="Calibri"/>
              </a:rPr>
              <a:t>data</a:t>
            </a:r>
            <a:endParaRPr lang="en-US" sz="2800" dirty="0">
              <a:solidFill>
                <a:prstClr val="black"/>
              </a:solidFill>
              <a:latin typeface="Calibri"/>
              <a:cs typeface="Calibri"/>
            </a:endParaRPr>
          </a:p>
          <a:p>
            <a:pPr marL="342900" indent="-342900" defTabSz="914400" fontAlgn="base">
              <a:lnSpc>
                <a:spcPct val="150000"/>
              </a:lnSpc>
              <a:spcBef>
                <a:spcPct val="0"/>
              </a:spcBef>
              <a:spcAft>
                <a:spcPct val="0"/>
              </a:spcAft>
              <a:buFont typeface="Wingdings" charset="2"/>
              <a:buChar char="ü"/>
            </a:pPr>
            <a:r>
              <a:rPr lang="en-US" sz="2800" dirty="0">
                <a:solidFill>
                  <a:prstClr val="black"/>
                </a:solidFill>
                <a:latin typeface="Calibri"/>
                <a:cs typeface="Calibri"/>
              </a:rPr>
              <a:t>Digital real </a:t>
            </a:r>
            <a:r>
              <a:rPr lang="en-US" sz="2800" dirty="0" smtClean="0">
                <a:solidFill>
                  <a:prstClr val="black"/>
                </a:solidFill>
                <a:latin typeface="Calibri"/>
                <a:cs typeface="Calibri"/>
              </a:rPr>
              <a:t>estate</a:t>
            </a:r>
            <a:endParaRPr lang="en-US" sz="2800" dirty="0">
              <a:solidFill>
                <a:prstClr val="black"/>
              </a:solidFill>
              <a:latin typeface="Calibri"/>
              <a:cs typeface="Calibri"/>
            </a:endParaRPr>
          </a:p>
          <a:p>
            <a:pPr marL="342900" indent="-342900" defTabSz="914400" fontAlgn="base">
              <a:lnSpc>
                <a:spcPct val="150000"/>
              </a:lnSpc>
              <a:spcBef>
                <a:spcPct val="0"/>
              </a:spcBef>
              <a:spcAft>
                <a:spcPct val="0"/>
              </a:spcAft>
              <a:buFont typeface="Wingdings" charset="2"/>
              <a:buChar char="ü"/>
            </a:pPr>
            <a:r>
              <a:rPr lang="en-US" sz="2800" dirty="0">
                <a:solidFill>
                  <a:prstClr val="black"/>
                </a:solidFill>
                <a:latin typeface="Calibri"/>
                <a:cs typeface="Calibri"/>
              </a:rPr>
              <a:t>Digitized </a:t>
            </a:r>
            <a:r>
              <a:rPr lang="en-US" sz="2800" dirty="0" smtClean="0">
                <a:solidFill>
                  <a:prstClr val="black"/>
                </a:solidFill>
                <a:latin typeface="Calibri"/>
                <a:cs typeface="Calibri"/>
              </a:rPr>
              <a:t>processes</a:t>
            </a:r>
            <a:endParaRPr lang="en-US" sz="2800" dirty="0">
              <a:solidFill>
                <a:prstClr val="black"/>
              </a:solidFill>
              <a:latin typeface="Calibri"/>
              <a:cs typeface="Calibri"/>
            </a:endParaRPr>
          </a:p>
          <a:p>
            <a:pPr marL="342900" indent="-342900" defTabSz="914400" fontAlgn="base">
              <a:lnSpc>
                <a:spcPct val="150000"/>
              </a:lnSpc>
              <a:spcBef>
                <a:spcPct val="0"/>
              </a:spcBef>
              <a:spcAft>
                <a:spcPct val="0"/>
              </a:spcAft>
              <a:buFont typeface="Wingdings" charset="2"/>
              <a:buChar char="ü"/>
            </a:pPr>
            <a:r>
              <a:rPr lang="en-US" sz="2800" dirty="0">
                <a:solidFill>
                  <a:prstClr val="black"/>
                </a:solidFill>
                <a:latin typeface="Calibri"/>
                <a:cs typeface="Calibri"/>
              </a:rPr>
              <a:t>The </a:t>
            </a:r>
            <a:r>
              <a:rPr lang="en-US" sz="2800" dirty="0" smtClean="0">
                <a:solidFill>
                  <a:prstClr val="black"/>
                </a:solidFill>
                <a:latin typeface="Calibri"/>
                <a:cs typeface="Calibri"/>
              </a:rPr>
              <a:t>digital </a:t>
            </a:r>
            <a:r>
              <a:rPr lang="en-US" sz="2800" dirty="0">
                <a:solidFill>
                  <a:prstClr val="black"/>
                </a:solidFill>
                <a:latin typeface="Calibri"/>
                <a:cs typeface="Calibri"/>
              </a:rPr>
              <a:t>ecosystem</a:t>
            </a:r>
          </a:p>
          <a:p>
            <a:pPr defTabSz="914400" fontAlgn="base">
              <a:lnSpc>
                <a:spcPct val="150000"/>
              </a:lnSpc>
              <a:spcBef>
                <a:spcPct val="0"/>
              </a:spcBef>
              <a:spcAft>
                <a:spcPct val="0"/>
              </a:spcAft>
            </a:pPr>
            <a:endParaRPr lang="en-US" sz="2800" dirty="0">
              <a:solidFill>
                <a:prstClr val="black"/>
              </a:solidFill>
              <a:latin typeface="Calibri"/>
              <a:cs typeface="Calibri"/>
            </a:endParaRPr>
          </a:p>
        </p:txBody>
      </p:sp>
    </p:spTree>
    <p:extLst>
      <p:ext uri="{BB962C8B-B14F-4D97-AF65-F5344CB8AC3E}">
        <p14:creationId xmlns:p14="http://schemas.microsoft.com/office/powerpoint/2010/main" val="25442801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ogle_Map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343400"/>
            <a:ext cx="1828800" cy="1828800"/>
          </a:xfrm>
          <a:prstGeom prst="rect">
            <a:avLst/>
          </a:prstGeom>
        </p:spPr>
      </p:pic>
      <p:sp>
        <p:nvSpPr>
          <p:cNvPr id="5" name="TextBox 4"/>
          <p:cNvSpPr txBox="1"/>
          <p:nvPr/>
        </p:nvSpPr>
        <p:spPr>
          <a:xfrm>
            <a:off x="2895600" y="4495800"/>
            <a:ext cx="5105400" cy="646331"/>
          </a:xfrm>
          <a:prstGeom prst="rect">
            <a:avLst/>
          </a:prstGeom>
          <a:noFill/>
        </p:spPr>
        <p:txBody>
          <a:bodyPr wrap="square" rtlCol="0">
            <a:spAutoFit/>
          </a:bodyPr>
          <a:lstStyle/>
          <a:p>
            <a:pPr defTabSz="914400" fontAlgn="base">
              <a:spcBef>
                <a:spcPct val="0"/>
              </a:spcBef>
              <a:spcAft>
                <a:spcPct val="0"/>
              </a:spcAft>
            </a:pPr>
            <a:r>
              <a:rPr lang="en-US" dirty="0">
                <a:solidFill>
                  <a:prstClr val="black"/>
                </a:solidFill>
                <a:latin typeface="Calibri"/>
                <a:cs typeface="Calibri"/>
              </a:rPr>
              <a:t>Google Maps charges developers via their API depending on volume.</a:t>
            </a:r>
          </a:p>
        </p:txBody>
      </p:sp>
      <p:pic>
        <p:nvPicPr>
          <p:cNvPr id="6" name="Picture 5" descr="Experian_Hitwise_logo-470x250.jpg"/>
          <p:cNvPicPr>
            <a:picLocks noChangeAspect="1"/>
          </p:cNvPicPr>
          <p:nvPr/>
        </p:nvPicPr>
        <p:blipFill rotWithShape="1">
          <a:blip r:embed="rId4">
            <a:alphaModFix/>
            <a:extLst>
              <a:ext uri="{28A0092B-C50C-407E-A947-70E740481C1C}">
                <a14:useLocalDpi xmlns:a14="http://schemas.microsoft.com/office/drawing/2010/main" val="0"/>
              </a:ext>
            </a:extLst>
          </a:blip>
          <a:srcRect l="15319" t="24000" r="16596" b="24800"/>
          <a:stretch/>
        </p:blipFill>
        <p:spPr>
          <a:xfrm>
            <a:off x="381000" y="1676400"/>
            <a:ext cx="4064000" cy="1625600"/>
          </a:xfrm>
          <a:prstGeom prst="rect">
            <a:avLst/>
          </a:prstGeom>
        </p:spPr>
      </p:pic>
      <p:sp>
        <p:nvSpPr>
          <p:cNvPr id="7" name="TextBox 6"/>
          <p:cNvSpPr txBox="1"/>
          <p:nvPr/>
        </p:nvSpPr>
        <p:spPr>
          <a:xfrm>
            <a:off x="4572000" y="1981200"/>
            <a:ext cx="4267200" cy="646331"/>
          </a:xfrm>
          <a:prstGeom prst="rect">
            <a:avLst/>
          </a:prstGeom>
          <a:noFill/>
        </p:spPr>
        <p:txBody>
          <a:bodyPr wrap="square" rtlCol="0">
            <a:spAutoFit/>
          </a:bodyPr>
          <a:lstStyle/>
          <a:p>
            <a:pPr defTabSz="914400" fontAlgn="base">
              <a:spcBef>
                <a:spcPct val="0"/>
              </a:spcBef>
              <a:spcAft>
                <a:spcPct val="0"/>
              </a:spcAft>
            </a:pPr>
            <a:r>
              <a:rPr lang="en-US" dirty="0">
                <a:solidFill>
                  <a:prstClr val="black"/>
                </a:solidFill>
                <a:latin typeface="Calibri"/>
                <a:cs typeface="Calibri"/>
              </a:rPr>
              <a:t>Experian can sell their different data offers at different prices.   </a:t>
            </a:r>
          </a:p>
        </p:txBody>
      </p:sp>
      <p:sp>
        <p:nvSpPr>
          <p:cNvPr id="8"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Like those who sell their proprietary digital data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983690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5257800"/>
            <a:ext cx="7162800" cy="369332"/>
          </a:xfrm>
          <a:prstGeom prst="rect">
            <a:avLst/>
          </a:prstGeom>
          <a:noFill/>
        </p:spPr>
        <p:txBody>
          <a:bodyPr wrap="square" rtlCol="0">
            <a:spAutoFit/>
          </a:bodyPr>
          <a:lstStyle/>
          <a:p>
            <a:pPr defTabSz="914400" fontAlgn="base">
              <a:spcBef>
                <a:spcPct val="0"/>
              </a:spcBef>
              <a:spcAft>
                <a:spcPct val="0"/>
              </a:spcAft>
            </a:pPr>
            <a:r>
              <a:rPr lang="en-US" dirty="0">
                <a:solidFill>
                  <a:prstClr val="black"/>
                </a:solidFill>
                <a:latin typeface="Calibri"/>
                <a:cs typeface="Calibri"/>
              </a:rPr>
              <a:t>Anyone with an app, or digital platform can do the same thing. </a:t>
            </a:r>
          </a:p>
        </p:txBody>
      </p:sp>
      <p:sp>
        <p:nvSpPr>
          <p:cNvPr id="7" name="TextBox 6"/>
          <p:cNvSpPr txBox="1"/>
          <p:nvPr/>
        </p:nvSpPr>
        <p:spPr>
          <a:xfrm>
            <a:off x="3429000" y="2286000"/>
            <a:ext cx="4267200" cy="646331"/>
          </a:xfrm>
          <a:prstGeom prst="rect">
            <a:avLst/>
          </a:prstGeom>
          <a:noFill/>
        </p:spPr>
        <p:txBody>
          <a:bodyPr wrap="square" rtlCol="0">
            <a:spAutoFit/>
          </a:bodyPr>
          <a:lstStyle/>
          <a:p>
            <a:pPr defTabSz="914400" fontAlgn="base">
              <a:spcBef>
                <a:spcPct val="0"/>
              </a:spcBef>
              <a:spcAft>
                <a:spcPct val="0"/>
              </a:spcAft>
            </a:pPr>
            <a:r>
              <a:rPr lang="en-US" dirty="0">
                <a:solidFill>
                  <a:prstClr val="black"/>
                </a:solidFill>
                <a:latin typeface="Calibri"/>
                <a:cs typeface="Calibri"/>
              </a:rPr>
              <a:t>Facebook uses APIs to charge advertisers per click or per action on their app.   </a:t>
            </a:r>
          </a:p>
        </p:txBody>
      </p:sp>
      <p:pic>
        <p:nvPicPr>
          <p:cNvPr id="3" name="Picture 2" descr="Faceboo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752600"/>
            <a:ext cx="2667000" cy="2667000"/>
          </a:xfrm>
          <a:prstGeom prst="rect">
            <a:avLst/>
          </a:prstGeom>
        </p:spPr>
      </p:pic>
      <p:sp>
        <p:nvSpPr>
          <p:cNvPr id="6" name="TextBox 3"/>
          <p:cNvSpPr txBox="1">
            <a:spLocks noChangeArrowheads="1"/>
          </p:cNvSpPr>
          <p:nvPr/>
        </p:nvSpPr>
        <p:spPr bwMode="auto">
          <a:xfrm>
            <a:off x="381000" y="381000"/>
            <a:ext cx="7538720" cy="954107"/>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Or those who charge for advertising access to their platforms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0119102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62400" y="1752600"/>
            <a:ext cx="4267200" cy="2308324"/>
          </a:xfrm>
          <a:prstGeom prst="rect">
            <a:avLst/>
          </a:prstGeom>
          <a:noFill/>
        </p:spPr>
        <p:txBody>
          <a:bodyPr wrap="square" rtlCol="0">
            <a:spAutoFit/>
          </a:bodyPr>
          <a:lstStyle/>
          <a:p>
            <a:pPr defTabSz="914400" fontAlgn="base">
              <a:spcBef>
                <a:spcPct val="0"/>
              </a:spcBef>
              <a:spcAft>
                <a:spcPct val="0"/>
              </a:spcAft>
            </a:pPr>
            <a:r>
              <a:rPr lang="en-US" dirty="0">
                <a:solidFill>
                  <a:prstClr val="black"/>
                </a:solidFill>
                <a:latin typeface="Calibri"/>
                <a:cs typeface="Calibri"/>
              </a:rPr>
              <a:t>Thousands of companies can use monetized APIs to extend their reach through affiliates.  </a:t>
            </a:r>
          </a:p>
          <a:p>
            <a:pPr defTabSz="914400" fontAlgn="base">
              <a:spcBef>
                <a:spcPct val="0"/>
              </a:spcBef>
              <a:spcAft>
                <a:spcPct val="0"/>
              </a:spcAft>
            </a:pPr>
            <a:endParaRPr lang="en-US" dirty="0" smtClean="0">
              <a:solidFill>
                <a:prstClr val="black"/>
              </a:solidFill>
              <a:latin typeface="Calibri"/>
              <a:cs typeface="Calibri"/>
            </a:endParaRPr>
          </a:p>
          <a:p>
            <a:pPr defTabSz="914400" fontAlgn="base">
              <a:spcBef>
                <a:spcPct val="0"/>
              </a:spcBef>
              <a:spcAft>
                <a:spcPct val="0"/>
              </a:spcAft>
            </a:pPr>
            <a:endParaRPr lang="en-US" dirty="0">
              <a:solidFill>
                <a:prstClr val="black"/>
              </a:solidFill>
              <a:latin typeface="Calibri"/>
              <a:cs typeface="Calibri"/>
            </a:endParaRPr>
          </a:p>
          <a:p>
            <a:pPr defTabSz="914400" fontAlgn="base">
              <a:spcBef>
                <a:spcPct val="0"/>
              </a:spcBef>
              <a:spcAft>
                <a:spcPct val="0"/>
              </a:spcAft>
            </a:pPr>
            <a:r>
              <a:rPr lang="en-US" dirty="0">
                <a:solidFill>
                  <a:prstClr val="black"/>
                </a:solidFill>
                <a:latin typeface="Calibri"/>
                <a:cs typeface="Calibri"/>
              </a:rPr>
              <a:t>Some use monetized APIs to pay affiliates different amounts depending on the item that’s sold.    </a:t>
            </a:r>
          </a:p>
        </p:txBody>
      </p:sp>
      <p:pic>
        <p:nvPicPr>
          <p:cNvPr id="4" name="Picture 3" descr="microsoft.jpeg"/>
          <p:cNvPicPr>
            <a:picLocks noChangeAspect="1"/>
          </p:cNvPicPr>
          <p:nvPr/>
        </p:nvPicPr>
        <p:blipFill rotWithShape="1">
          <a:blip r:embed="rId2">
            <a:extLst>
              <a:ext uri="{28A0092B-C50C-407E-A947-70E740481C1C}">
                <a14:useLocalDpi xmlns:a14="http://schemas.microsoft.com/office/drawing/2010/main" val="0"/>
              </a:ext>
            </a:extLst>
          </a:blip>
          <a:srcRect t="23176" b="17375"/>
          <a:stretch/>
        </p:blipFill>
        <p:spPr>
          <a:xfrm>
            <a:off x="381000" y="1447800"/>
            <a:ext cx="3429000" cy="749301"/>
          </a:xfrm>
          <a:prstGeom prst="rect">
            <a:avLst/>
          </a:prstGeom>
        </p:spPr>
      </p:pic>
      <p:pic>
        <p:nvPicPr>
          <p:cNvPr id="6" name="Picture 5" descr="groupo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352800"/>
            <a:ext cx="3429000" cy="1714500"/>
          </a:xfrm>
          <a:prstGeom prst="rect">
            <a:avLst/>
          </a:prstGeom>
        </p:spPr>
      </p:pic>
      <p:pic>
        <p:nvPicPr>
          <p:cNvPr id="8" name="Picture 7" descr="amazon-logo.png"/>
          <p:cNvPicPr>
            <a:picLocks noChangeAspect="1"/>
          </p:cNvPicPr>
          <p:nvPr/>
        </p:nvPicPr>
        <p:blipFill rotWithShape="1">
          <a:blip r:embed="rId4">
            <a:extLst>
              <a:ext uri="{28A0092B-C50C-407E-A947-70E740481C1C}">
                <a14:useLocalDpi xmlns:a14="http://schemas.microsoft.com/office/drawing/2010/main" val="0"/>
              </a:ext>
            </a:extLst>
          </a:blip>
          <a:srcRect t="35186" r="2221" b="39444"/>
          <a:stretch/>
        </p:blipFill>
        <p:spPr>
          <a:xfrm>
            <a:off x="381000" y="2310679"/>
            <a:ext cx="3429000" cy="889721"/>
          </a:xfrm>
          <a:prstGeom prst="rect">
            <a:avLst/>
          </a:prstGeom>
        </p:spPr>
      </p:pic>
      <p:pic>
        <p:nvPicPr>
          <p:cNvPr id="9" name="Picture 8" descr="T-Mobile Log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5181600"/>
            <a:ext cx="3429000" cy="1131570"/>
          </a:xfrm>
          <a:prstGeom prst="rect">
            <a:avLst/>
          </a:prstGeom>
        </p:spPr>
      </p:pic>
      <p:sp>
        <p:nvSpPr>
          <p:cNvPr id="10" name="TextBox 3"/>
          <p:cNvSpPr txBox="1">
            <a:spLocks noChangeArrowheads="1"/>
          </p:cNvSpPr>
          <p:nvPr/>
        </p:nvSpPr>
        <p:spPr bwMode="auto">
          <a:xfrm>
            <a:off x="228600" y="381000"/>
            <a:ext cx="891540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Those who increase their reach by paying others to sell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1529373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05400" y="1524000"/>
            <a:ext cx="3200400" cy="923330"/>
          </a:xfrm>
          <a:prstGeom prst="rect">
            <a:avLst/>
          </a:prstGeom>
          <a:noFill/>
        </p:spPr>
        <p:txBody>
          <a:bodyPr wrap="square" rtlCol="0">
            <a:spAutoFit/>
          </a:bodyPr>
          <a:lstStyle/>
          <a:p>
            <a:pPr defTabSz="914400" fontAlgn="base">
              <a:spcBef>
                <a:spcPct val="0"/>
              </a:spcBef>
              <a:spcAft>
                <a:spcPct val="0"/>
              </a:spcAft>
            </a:pPr>
            <a:r>
              <a:rPr lang="en-US" dirty="0">
                <a:solidFill>
                  <a:prstClr val="black"/>
                </a:solidFill>
                <a:latin typeface="Calibri"/>
                <a:cs typeface="Calibri"/>
              </a:rPr>
              <a:t>Monetized APIs can help financial platforms distribute money to all interested parties. </a:t>
            </a:r>
          </a:p>
        </p:txBody>
      </p:sp>
      <p:pic>
        <p:nvPicPr>
          <p:cNvPr id="3" name="Picture 2" descr="Steam-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2057400" cy="2057400"/>
          </a:xfrm>
          <a:prstGeom prst="rect">
            <a:avLst/>
          </a:prstGeom>
        </p:spPr>
      </p:pic>
      <p:pic>
        <p:nvPicPr>
          <p:cNvPr id="5" name="Picture 4" descr="paypal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724400"/>
            <a:ext cx="4343400" cy="1501526"/>
          </a:xfrm>
          <a:prstGeom prst="rect">
            <a:avLst/>
          </a:prstGeom>
        </p:spPr>
      </p:pic>
      <p:pic>
        <p:nvPicPr>
          <p:cNvPr id="10" name="Picture 9" descr="app-store-icon-300x3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743200"/>
            <a:ext cx="1828800" cy="1828800"/>
          </a:xfrm>
          <a:prstGeom prst="rect">
            <a:avLst/>
          </a:prstGeom>
        </p:spPr>
      </p:pic>
      <p:sp>
        <p:nvSpPr>
          <p:cNvPr id="8"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And those who share revenue on a sale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9595445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533400" y="3083004"/>
            <a:ext cx="8229600" cy="2862322"/>
          </a:xfrm>
          <a:prstGeom prst="rect">
            <a:avLst/>
          </a:prstGeom>
          <a:noFill/>
          <a:ln w="9525">
            <a:noFill/>
            <a:miter lim="800000"/>
            <a:headEnd/>
            <a:tailEnd/>
          </a:ln>
        </p:spPr>
        <p:txBody>
          <a:bodyPr wrap="square">
            <a:spAutoFit/>
          </a:bodyPr>
          <a:lstStyle/>
          <a:p>
            <a:r>
              <a:rPr lang="en-US" sz="6000" dirty="0" smtClean="0">
                <a:solidFill>
                  <a:schemeClr val="bg1"/>
                </a:solidFill>
                <a:latin typeface="Calibri" pitchFamily="34" charset="0"/>
              </a:rPr>
              <a:t>Digital assets can have real value to your business…</a:t>
            </a:r>
            <a:endParaRPr lang="en-US" sz="6000"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39768238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237997" y="2057400"/>
            <a:ext cx="1864613" cy="400110"/>
          </a:xfrm>
          <a:prstGeom prst="rect">
            <a:avLst/>
          </a:prstGeom>
        </p:spPr>
        <p:txBody>
          <a:bodyPr wrap="none">
            <a:spAutoFit/>
          </a:bodyPr>
          <a:lstStyle/>
          <a:p>
            <a:pPr algn="ctr"/>
            <a:r>
              <a:rPr lang="en-US" sz="2000" b="1" dirty="0" smtClean="0">
                <a:solidFill>
                  <a:srgbClr val="2C2C2C"/>
                </a:solidFill>
                <a:latin typeface="Calibri" pitchFamily="34" charset="0"/>
              </a:rPr>
              <a:t>Bryan Kirschner</a:t>
            </a:r>
            <a:endParaRPr lang="en-US" sz="2000" b="1" dirty="0"/>
          </a:p>
        </p:txBody>
      </p:sp>
      <p:sp>
        <p:nvSpPr>
          <p:cNvPr id="23" name="Rectangle 22"/>
          <p:cNvSpPr/>
          <p:nvPr/>
        </p:nvSpPr>
        <p:spPr>
          <a:xfrm>
            <a:off x="2133600" y="2057400"/>
            <a:ext cx="1290788" cy="400110"/>
          </a:xfrm>
          <a:prstGeom prst="rect">
            <a:avLst/>
          </a:prstGeom>
        </p:spPr>
        <p:txBody>
          <a:bodyPr wrap="none">
            <a:spAutoFit/>
          </a:bodyPr>
          <a:lstStyle/>
          <a:p>
            <a:pPr algn="ctr"/>
            <a:r>
              <a:rPr lang="en-US" sz="2000" b="1" dirty="0" smtClean="0">
                <a:solidFill>
                  <a:srgbClr val="2C2C2C"/>
                </a:solidFill>
                <a:latin typeface="Calibri" pitchFamily="34" charset="0"/>
              </a:rPr>
              <a:t>Anita Paul</a:t>
            </a:r>
            <a:endParaRPr lang="en-US" sz="2000" b="1"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00600" y="2514600"/>
            <a:ext cx="2743200" cy="1828800"/>
          </a:xfrm>
          <a:prstGeom prst="rect">
            <a:avLst/>
          </a:prstGeom>
        </p:spPr>
      </p:pic>
      <p:pic>
        <p:nvPicPr>
          <p:cNvPr id="9" name="Picture 8" descr="Screen Shot 2013-09-18 at 9.23.10 PM.png"/>
          <p:cNvPicPr>
            <a:picLocks noChangeAspect="1"/>
          </p:cNvPicPr>
          <p:nvPr/>
        </p:nvPicPr>
        <p:blipFill rotWithShape="1">
          <a:blip r:embed="rId5">
            <a:extLst>
              <a:ext uri="{28A0092B-C50C-407E-A947-70E740481C1C}">
                <a14:useLocalDpi xmlns:a14="http://schemas.microsoft.com/office/drawing/2010/main" val="0"/>
              </a:ext>
            </a:extLst>
          </a:blip>
          <a:srcRect l="2938" r="29230" b="27361"/>
          <a:stretch/>
        </p:blipFill>
        <p:spPr>
          <a:xfrm>
            <a:off x="1447800" y="2514600"/>
            <a:ext cx="2681025" cy="1830303"/>
          </a:xfrm>
          <a:prstGeom prst="rect">
            <a:avLst/>
          </a:prstGeom>
        </p:spPr>
      </p:pic>
    </p:spTree>
    <p:extLst>
      <p:ext uri="{BB962C8B-B14F-4D97-AF65-F5344CB8AC3E}">
        <p14:creationId xmlns:p14="http://schemas.microsoft.com/office/powerpoint/2010/main" val="1954823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068763"/>
          </a:xfrm>
        </p:spPr>
        <p:txBody>
          <a:bodyPr/>
          <a:lstStyle/>
          <a:p>
            <a:pPr marL="0" indent="0">
              <a:lnSpc>
                <a:spcPct val="150000"/>
              </a:lnSpc>
              <a:buNone/>
            </a:pPr>
            <a:r>
              <a:rPr lang="en-US" sz="2800" dirty="0" smtClean="0"/>
              <a:t>“We don’t have digital assets”</a:t>
            </a:r>
          </a:p>
          <a:p>
            <a:pPr marL="0" indent="0">
              <a:lnSpc>
                <a:spcPct val="150000"/>
              </a:lnSpc>
              <a:buNone/>
            </a:pPr>
            <a:r>
              <a:rPr lang="en-US" sz="2800" dirty="0" smtClean="0"/>
              <a:t>“We can’t see a way to monetize them”</a:t>
            </a:r>
          </a:p>
          <a:p>
            <a:pPr marL="0" indent="0">
              <a:lnSpc>
                <a:spcPct val="150000"/>
              </a:lnSpc>
              <a:buNone/>
            </a:pPr>
            <a:r>
              <a:rPr lang="en-US" sz="2800" dirty="0" smtClean="0"/>
              <a:t>“It’s too hard”</a:t>
            </a:r>
            <a:endParaRPr lang="en-US" sz="2800" dirty="0"/>
          </a:p>
        </p:txBody>
      </p:sp>
    </p:spTree>
    <p:extLst>
      <p:ext uri="{BB962C8B-B14F-4D97-AF65-F5344CB8AC3E}">
        <p14:creationId xmlns:p14="http://schemas.microsoft.com/office/powerpoint/2010/main" val="15528845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699069"/>
            <a:ext cx="4572000" cy="2585323"/>
          </a:xfrm>
          <a:prstGeom prst="rect">
            <a:avLst/>
          </a:prstGeom>
          <a:noFill/>
        </p:spPr>
        <p:txBody>
          <a:bodyPr wrap="square" rtlCol="0">
            <a:spAutoFit/>
          </a:bodyPr>
          <a:lstStyle/>
          <a:p>
            <a:r>
              <a:rPr lang="en-US" dirty="0">
                <a:latin typeface="Calibri"/>
                <a:cs typeface="Calibri"/>
              </a:rPr>
              <a:t>The number of connected devices-from smartphones to smart cars and even wearable computing devices-is heading for a tipping point at which most work, play, and commerce will have a digital dimension. As a result, software will touch nearly all social interactions or commercial transactions, with the potential to generate data of unprecedented scope</a:t>
            </a:r>
            <a:r>
              <a:rPr lang="en-US" dirty="0" smtClean="0">
                <a:effectLst/>
                <a:latin typeface="Calibri"/>
                <a:cs typeface="Calibri"/>
              </a:rPr>
              <a:t> </a:t>
            </a:r>
            <a:endParaRPr lang="en-US" dirty="0">
              <a:latin typeface="Calibri"/>
              <a:cs typeface="Calibri"/>
            </a:endParaRPr>
          </a:p>
        </p:txBody>
      </p:sp>
      <p:sp>
        <p:nvSpPr>
          <p:cNvPr id="7" name="TextBox 6"/>
          <p:cNvSpPr txBox="1"/>
          <p:nvPr/>
        </p:nvSpPr>
        <p:spPr>
          <a:xfrm>
            <a:off x="381000" y="3787676"/>
            <a:ext cx="4572000" cy="2031325"/>
          </a:xfrm>
          <a:prstGeom prst="rect">
            <a:avLst/>
          </a:prstGeom>
          <a:noFill/>
        </p:spPr>
        <p:txBody>
          <a:bodyPr wrap="square" rtlCol="0">
            <a:spAutoFit/>
          </a:bodyPr>
          <a:lstStyle/>
          <a:p>
            <a:r>
              <a:rPr lang="en-US" dirty="0">
                <a:latin typeface="Calibri"/>
                <a:cs typeface="Calibri"/>
              </a:rPr>
              <a:t>Mastering a fast feedback loop will be a key differentiator. Companies that quickly deliver digitally instrumented products or services, harvest data from market interactions, and use insights to rapidly iterate and optimize their value chain will gain competitive advantage that continuously builds on itself.</a:t>
            </a:r>
            <a:r>
              <a:rPr lang="en-US" dirty="0" smtClean="0">
                <a:effectLst/>
                <a:latin typeface="Calibri"/>
                <a:cs typeface="Calibri"/>
              </a:rPr>
              <a:t> </a:t>
            </a:r>
            <a:endParaRPr lang="en-US" dirty="0">
              <a:latin typeface="Calibri"/>
              <a:cs typeface="Calibri"/>
            </a:endParaRPr>
          </a:p>
        </p:txBody>
      </p:sp>
      <p:sp>
        <p:nvSpPr>
          <p:cNvPr id="8" name="Rectangle 7"/>
          <p:cNvSpPr/>
          <p:nvPr/>
        </p:nvSpPr>
        <p:spPr>
          <a:xfrm>
            <a:off x="377838" y="6333192"/>
            <a:ext cx="7851762"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Relevance to competitive position over next five years among Digital Competitors</a:t>
            </a:r>
            <a:endParaRPr lang="en-US" dirty="0">
              <a:latin typeface="Calibri"/>
              <a:cs typeface="Calibri"/>
            </a:endParaRPr>
          </a:p>
        </p:txBody>
      </p:sp>
      <p:sp>
        <p:nvSpPr>
          <p:cNvPr id="2" name="TextBox 1"/>
          <p:cNvSpPr txBox="1"/>
          <p:nvPr/>
        </p:nvSpPr>
        <p:spPr>
          <a:xfrm>
            <a:off x="304800" y="228600"/>
            <a:ext cx="5410200" cy="369332"/>
          </a:xfrm>
          <a:prstGeom prst="rect">
            <a:avLst/>
          </a:prstGeom>
          <a:noFill/>
        </p:spPr>
        <p:txBody>
          <a:bodyPr wrap="square" rtlCol="0">
            <a:spAutoFit/>
          </a:bodyPr>
          <a:lstStyle/>
          <a:p>
            <a:r>
              <a:rPr lang="en-US" b="1" dirty="0" smtClean="0">
                <a:latin typeface="Calibri"/>
                <a:cs typeface="Calibri"/>
              </a:rPr>
              <a:t>“We don’t have digital assets”</a:t>
            </a:r>
            <a:endParaRPr lang="en-US" b="1" dirty="0">
              <a:latin typeface="Calibri"/>
              <a:cs typeface="Calibri"/>
            </a:endParaRPr>
          </a:p>
        </p:txBody>
      </p:sp>
      <p:graphicFrame>
        <p:nvGraphicFramePr>
          <p:cNvPr id="11" name="Chart 10"/>
          <p:cNvGraphicFramePr>
            <a:graphicFrameLocks/>
          </p:cNvGraphicFramePr>
          <p:nvPr>
            <p:extLst>
              <p:ext uri="{D42A27DB-BD31-4B8C-83A1-F6EECF244321}">
                <p14:modId xmlns:p14="http://schemas.microsoft.com/office/powerpoint/2010/main" val="4292974341"/>
              </p:ext>
            </p:extLst>
          </p:nvPr>
        </p:nvGraphicFramePr>
        <p:xfrm>
          <a:off x="4917664" y="3330454"/>
          <a:ext cx="4114800" cy="2971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763576808"/>
              </p:ext>
            </p:extLst>
          </p:nvPr>
        </p:nvGraphicFramePr>
        <p:xfrm>
          <a:off x="5029200" y="304800"/>
          <a:ext cx="4114800" cy="2971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85263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171450"/>
            <a:ext cx="8610600" cy="6457950"/>
          </a:xfrm>
          <a:prstGeom prst="rect">
            <a:avLst/>
          </a:prstGeom>
        </p:spPr>
      </p:pic>
      <p:pic>
        <p:nvPicPr>
          <p:cNvPr id="3" name="Picture 2" descr="90885412_4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title"/>
          </p:nvPr>
        </p:nvSpPr>
        <p:spPr>
          <a:xfrm>
            <a:off x="228600" y="1524000"/>
            <a:ext cx="8229600" cy="1143000"/>
          </a:xfrm>
        </p:spPr>
        <p:txBody>
          <a:bodyPr/>
          <a:lstStyle/>
          <a:p>
            <a:pPr algn="l"/>
            <a:r>
              <a:rPr lang="en-US" sz="4800" b="1" dirty="0" smtClean="0">
                <a:solidFill>
                  <a:schemeClr val="bg1"/>
                </a:solidFill>
              </a:rPr>
              <a:t>“We don</a:t>
            </a:r>
            <a:r>
              <a:rPr lang="fr-FR" sz="4800" b="1" dirty="0" smtClean="0">
                <a:solidFill>
                  <a:schemeClr val="bg1"/>
                </a:solidFill>
              </a:rPr>
              <a:t>’</a:t>
            </a:r>
            <a:r>
              <a:rPr lang="en-US" sz="4800" b="1" dirty="0" smtClean="0">
                <a:solidFill>
                  <a:schemeClr val="bg1"/>
                </a:solidFill>
              </a:rPr>
              <a:t>t have digital assets”</a:t>
            </a:r>
            <a:endParaRPr lang="en-US" sz="4800" b="1" dirty="0">
              <a:solidFill>
                <a:schemeClr val="bg1"/>
              </a:solidFill>
            </a:endParaRPr>
          </a:p>
        </p:txBody>
      </p:sp>
    </p:spTree>
    <p:extLst>
      <p:ext uri="{BB962C8B-B14F-4D97-AF65-F5344CB8AC3E}">
        <p14:creationId xmlns:p14="http://schemas.microsoft.com/office/powerpoint/2010/main" val="20613982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0879" y="1066800"/>
            <a:ext cx="5342242" cy="438097"/>
          </a:xfrm>
        </p:spPr>
        <p:txBody>
          <a:bodyPr/>
          <a:lstStyle/>
          <a:p>
            <a:r>
              <a:rPr lang="en-US" sz="1800" dirty="0" smtClean="0">
                <a:latin typeface="Calibri"/>
                <a:cs typeface="Calibri"/>
              </a:rPr>
              <a:t>Revenue models for monetization</a:t>
            </a:r>
            <a:endParaRPr lang="en-US" sz="1800" dirty="0">
              <a:latin typeface="Calibri"/>
              <a:cs typeface="Calibri"/>
            </a:endParaRPr>
          </a:p>
        </p:txBody>
      </p:sp>
      <p:grpSp>
        <p:nvGrpSpPr>
          <p:cNvPr id="56" name="Group 55"/>
          <p:cNvGrpSpPr/>
          <p:nvPr/>
        </p:nvGrpSpPr>
        <p:grpSpPr>
          <a:xfrm>
            <a:off x="4203869" y="2477722"/>
            <a:ext cx="2044531" cy="1646606"/>
            <a:chOff x="2793206" y="1370012"/>
            <a:chExt cx="1905000" cy="2057400"/>
          </a:xfrm>
        </p:grpSpPr>
        <p:sp>
          <p:nvSpPr>
            <p:cNvPr id="7" name="Rounded Rectangle 6"/>
            <p:cNvSpPr/>
            <p:nvPr/>
          </p:nvSpPr>
          <p:spPr>
            <a:xfrm>
              <a:off x="27932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Fees</a:t>
              </a:r>
            </a:p>
          </p:txBody>
        </p:sp>
        <p:sp>
          <p:nvSpPr>
            <p:cNvPr id="8" name="Rounded Rectangle 7"/>
            <p:cNvSpPr/>
            <p:nvPr/>
          </p:nvSpPr>
          <p:spPr>
            <a:xfrm>
              <a:off x="31742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One off</a:t>
              </a:r>
            </a:p>
          </p:txBody>
        </p:sp>
        <p:sp>
          <p:nvSpPr>
            <p:cNvPr id="9" name="Rounded Rectangle 8"/>
            <p:cNvSpPr/>
            <p:nvPr/>
          </p:nvSpPr>
          <p:spPr>
            <a:xfrm>
              <a:off x="31742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Recurring</a:t>
              </a:r>
            </a:p>
          </p:txBody>
        </p:sp>
        <p:cxnSp>
          <p:nvCxnSpPr>
            <p:cNvPr id="29" name="Straight Connector 28"/>
            <p:cNvCxnSpPr/>
            <p:nvPr/>
          </p:nvCxnSpPr>
          <p:spPr>
            <a:xfrm>
              <a:off x="3021806" y="1979612"/>
              <a:ext cx="0" cy="114300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0" name="Straight Connector 39"/>
            <p:cNvCxnSpPr/>
            <p:nvPr/>
          </p:nvCxnSpPr>
          <p:spPr>
            <a:xfrm>
              <a:off x="30218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1" name="Straight Connector 40"/>
            <p:cNvCxnSpPr/>
            <p:nvPr/>
          </p:nvCxnSpPr>
          <p:spPr>
            <a:xfrm>
              <a:off x="30218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55" name="Group 54"/>
          <p:cNvGrpSpPr/>
          <p:nvPr/>
        </p:nvGrpSpPr>
        <p:grpSpPr>
          <a:xfrm>
            <a:off x="1356497" y="2477719"/>
            <a:ext cx="2126312" cy="2248168"/>
            <a:chOff x="5079206" y="1370012"/>
            <a:chExt cx="1981200" cy="2809040"/>
          </a:xfrm>
        </p:grpSpPr>
        <p:sp>
          <p:nvSpPr>
            <p:cNvPr id="6" name="Rounded Rectangle 5"/>
            <p:cNvSpPr/>
            <p:nvPr/>
          </p:nvSpPr>
          <p:spPr>
            <a:xfrm>
              <a:off x="50792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Revenue Sharing</a:t>
              </a:r>
            </a:p>
          </p:txBody>
        </p:sp>
        <p:sp>
          <p:nvSpPr>
            <p:cNvPr id="10" name="Rounded Rectangle 9"/>
            <p:cNvSpPr/>
            <p:nvPr/>
          </p:nvSpPr>
          <p:spPr>
            <a:xfrm>
              <a:off x="55364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Fixed </a:t>
              </a:r>
              <a:r>
                <a:rPr lang="en-US" sz="1400" dirty="0" smtClean="0">
                  <a:solidFill>
                    <a:schemeClr val="tx1"/>
                  </a:solidFill>
                  <a:latin typeface="Calibri"/>
                  <a:cs typeface="Calibri"/>
                </a:rPr>
                <a:t>Revenue Share</a:t>
              </a:r>
              <a:endParaRPr lang="en-US" sz="1400" dirty="0">
                <a:solidFill>
                  <a:schemeClr val="tx1"/>
                </a:solidFill>
                <a:latin typeface="Calibri"/>
                <a:cs typeface="Calibri"/>
              </a:endParaRPr>
            </a:p>
          </p:txBody>
        </p:sp>
        <p:sp>
          <p:nvSpPr>
            <p:cNvPr id="11" name="Rounded Rectangle 10"/>
            <p:cNvSpPr/>
            <p:nvPr/>
          </p:nvSpPr>
          <p:spPr>
            <a:xfrm>
              <a:off x="55364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Flexible </a:t>
              </a:r>
              <a:r>
                <a:rPr lang="en-US" sz="1400" dirty="0" smtClean="0">
                  <a:solidFill>
                    <a:schemeClr val="tx1"/>
                  </a:solidFill>
                  <a:latin typeface="Calibri"/>
                  <a:cs typeface="Calibri"/>
                </a:rPr>
                <a:t>Revenue Share</a:t>
              </a:r>
              <a:endParaRPr lang="en-US" sz="1400" dirty="0">
                <a:solidFill>
                  <a:schemeClr val="tx1"/>
                </a:solidFill>
                <a:latin typeface="Calibri"/>
                <a:cs typeface="Calibri"/>
              </a:endParaRPr>
            </a:p>
          </p:txBody>
        </p:sp>
        <p:sp>
          <p:nvSpPr>
            <p:cNvPr id="13" name="Rounded Rectangle 12"/>
            <p:cNvSpPr/>
            <p:nvPr/>
          </p:nvSpPr>
          <p:spPr>
            <a:xfrm>
              <a:off x="5530168" y="356945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latin typeface="Calibri"/>
                  <a:cs typeface="Calibri"/>
                </a:rPr>
                <a:t>Revenue share by type of content</a:t>
              </a:r>
              <a:endParaRPr lang="en-US" sz="1400" dirty="0">
                <a:solidFill>
                  <a:schemeClr val="tx1"/>
                </a:solidFill>
                <a:latin typeface="Calibri"/>
                <a:cs typeface="Calibri"/>
              </a:endParaRPr>
            </a:p>
          </p:txBody>
        </p:sp>
        <p:cxnSp>
          <p:nvCxnSpPr>
            <p:cNvPr id="30" name="Straight Connector 29"/>
            <p:cNvCxnSpPr/>
            <p:nvPr/>
          </p:nvCxnSpPr>
          <p:spPr>
            <a:xfrm>
              <a:off x="5384006" y="1979612"/>
              <a:ext cx="4163" cy="1913809"/>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2" name="Straight Connector 41"/>
            <p:cNvCxnSpPr/>
            <p:nvPr/>
          </p:nvCxnSpPr>
          <p:spPr>
            <a:xfrm>
              <a:off x="53840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3" name="Straight Connector 42"/>
            <p:cNvCxnSpPr/>
            <p:nvPr/>
          </p:nvCxnSpPr>
          <p:spPr>
            <a:xfrm>
              <a:off x="53840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52" name="Straight Connector 51"/>
            <p:cNvCxnSpPr/>
            <p:nvPr/>
          </p:nvCxnSpPr>
          <p:spPr>
            <a:xfrm>
              <a:off x="5384006" y="3893420"/>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69" name="Group 68"/>
          <p:cNvGrpSpPr/>
          <p:nvPr/>
        </p:nvGrpSpPr>
        <p:grpSpPr>
          <a:xfrm>
            <a:off x="6781802" y="2516087"/>
            <a:ext cx="2126310" cy="3351313"/>
            <a:chOff x="7136600" y="1370012"/>
            <a:chExt cx="2362198" cy="3722129"/>
          </a:xfrm>
        </p:grpSpPr>
        <p:cxnSp>
          <p:nvCxnSpPr>
            <p:cNvPr id="31" name="Straight Connector 30"/>
            <p:cNvCxnSpPr/>
            <p:nvPr/>
          </p:nvCxnSpPr>
          <p:spPr>
            <a:xfrm flipH="1">
              <a:off x="7475212" y="1911879"/>
              <a:ext cx="24812" cy="2843388"/>
            </a:xfrm>
            <a:prstGeom prst="line">
              <a:avLst/>
            </a:prstGeom>
            <a:ln/>
          </p:spPr>
          <p:style>
            <a:lnRef idx="1">
              <a:schemeClr val="accent1"/>
            </a:lnRef>
            <a:fillRef idx="2">
              <a:schemeClr val="accent1"/>
            </a:fillRef>
            <a:effectRef idx="1">
              <a:schemeClr val="accent1"/>
            </a:effectRef>
            <a:fontRef idx="minor">
              <a:schemeClr val="dk1"/>
            </a:fontRef>
          </p:style>
        </p:cxnSp>
        <p:grpSp>
          <p:nvGrpSpPr>
            <p:cNvPr id="54" name="Group 53"/>
            <p:cNvGrpSpPr/>
            <p:nvPr/>
          </p:nvGrpSpPr>
          <p:grpSpPr>
            <a:xfrm>
              <a:off x="7136600" y="1370012"/>
              <a:ext cx="2362198" cy="3386666"/>
              <a:chOff x="7441406" y="1370012"/>
              <a:chExt cx="1981200" cy="3810000"/>
            </a:xfrm>
          </p:grpSpPr>
          <p:sp>
            <p:nvSpPr>
              <p:cNvPr id="5" name="Rounded Rectangle 4"/>
              <p:cNvSpPr/>
              <p:nvPr/>
            </p:nvSpPr>
            <p:spPr>
              <a:xfrm>
                <a:off x="74414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Charging</a:t>
                </a:r>
              </a:p>
            </p:txBody>
          </p:sp>
          <p:sp>
            <p:nvSpPr>
              <p:cNvPr id="15" name="Rounded Rectangle 14"/>
              <p:cNvSpPr/>
              <p:nvPr/>
            </p:nvSpPr>
            <p:spPr>
              <a:xfrm>
                <a:off x="78986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Transaction volume</a:t>
                </a:r>
              </a:p>
            </p:txBody>
          </p:sp>
          <p:sp>
            <p:nvSpPr>
              <p:cNvPr id="16" name="Rounded Rectangle 15"/>
              <p:cNvSpPr/>
              <p:nvPr/>
            </p:nvSpPr>
            <p:spPr>
              <a:xfrm>
                <a:off x="78986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Custom attribute</a:t>
                </a:r>
              </a:p>
            </p:txBody>
          </p:sp>
          <p:sp>
            <p:nvSpPr>
              <p:cNvPr id="17" name="Rounded Rectangle 16"/>
              <p:cNvSpPr/>
              <p:nvPr/>
            </p:nvSpPr>
            <p:spPr>
              <a:xfrm>
                <a:off x="7898606" y="35215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Flat rate</a:t>
                </a:r>
              </a:p>
            </p:txBody>
          </p:sp>
          <p:sp>
            <p:nvSpPr>
              <p:cNvPr id="18" name="Rounded Rectangle 17"/>
              <p:cNvSpPr/>
              <p:nvPr/>
            </p:nvSpPr>
            <p:spPr>
              <a:xfrm>
                <a:off x="7867402" y="422632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Volume banded</a:t>
                </a:r>
              </a:p>
            </p:txBody>
          </p:sp>
          <p:cxnSp>
            <p:nvCxnSpPr>
              <p:cNvPr id="45" name="Straight Connector 44"/>
              <p:cNvCxnSpPr/>
              <p:nvPr/>
            </p:nvCxnSpPr>
            <p:spPr>
              <a:xfrm>
                <a:off x="77462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6" name="Straight Connector 45"/>
              <p:cNvCxnSpPr/>
              <p:nvPr/>
            </p:nvCxnSpPr>
            <p:spPr>
              <a:xfrm>
                <a:off x="77462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7" name="Straight Connector 46"/>
              <p:cNvCxnSpPr/>
              <p:nvPr/>
            </p:nvCxnSpPr>
            <p:spPr>
              <a:xfrm>
                <a:off x="7746206" y="38084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8" name="Straight Connector 47"/>
              <p:cNvCxnSpPr/>
              <p:nvPr/>
            </p:nvCxnSpPr>
            <p:spPr>
              <a:xfrm>
                <a:off x="7746206" y="44942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9" name="Straight Connector 48"/>
              <p:cNvCxnSpPr/>
              <p:nvPr/>
            </p:nvCxnSpPr>
            <p:spPr>
              <a:xfrm>
                <a:off x="7746206" y="5180012"/>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sp>
          <p:nvSpPr>
            <p:cNvPr id="66" name="Rounded Rectangle 65"/>
            <p:cNvSpPr/>
            <p:nvPr/>
          </p:nvSpPr>
          <p:spPr>
            <a:xfrm>
              <a:off x="7670006" y="4550274"/>
              <a:ext cx="1817077" cy="54186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Bundled</a:t>
              </a:r>
            </a:p>
          </p:txBody>
        </p:sp>
      </p:grpSp>
      <p:sp>
        <p:nvSpPr>
          <p:cNvPr id="64" name="Rounded Rectangle 63"/>
          <p:cNvSpPr/>
          <p:nvPr/>
        </p:nvSpPr>
        <p:spPr>
          <a:xfrm>
            <a:off x="1143000" y="1677887"/>
            <a:ext cx="2849393" cy="685800"/>
          </a:xfrm>
          <a:prstGeom prst="roundRect">
            <a:avLst/>
          </a:prstGeom>
          <a:ln/>
        </p:spPr>
        <p:style>
          <a:lnRef idx="1">
            <a:schemeClr val="accent4"/>
          </a:lnRef>
          <a:fillRef idx="2">
            <a:schemeClr val="accent4"/>
          </a:fillRef>
          <a:effectRef idx="1">
            <a:schemeClr val="accent4"/>
          </a:effectRef>
          <a:fontRef idx="minor">
            <a:schemeClr val="dk1"/>
          </a:fontRef>
        </p:style>
        <p:txBody>
          <a:bodyPr lIns="82314" tIns="41157" rIns="82314" bIns="41157" rtlCol="0" anchor="ctr"/>
          <a:lstStyle/>
          <a:p>
            <a:pPr algn="ctr"/>
            <a:r>
              <a:rPr lang="en-US" sz="1400" dirty="0" smtClean="0">
                <a:solidFill>
                  <a:schemeClr val="tx1"/>
                </a:solidFill>
                <a:latin typeface="Calibri"/>
                <a:cs typeface="Calibri"/>
              </a:rPr>
              <a:t>You Pay Developer – </a:t>
            </a:r>
          </a:p>
          <a:p>
            <a:pPr algn="ctr"/>
            <a:r>
              <a:rPr lang="en-US" sz="1400" dirty="0" smtClean="0">
                <a:solidFill>
                  <a:schemeClr val="tx1"/>
                </a:solidFill>
                <a:latin typeface="Calibri"/>
                <a:cs typeface="Calibri"/>
              </a:rPr>
              <a:t>Affiliate/Payment Processing</a:t>
            </a:r>
            <a:endParaRPr lang="en-US" sz="1400" dirty="0">
              <a:solidFill>
                <a:schemeClr val="tx1"/>
              </a:solidFill>
              <a:latin typeface="Calibri"/>
              <a:cs typeface="Calibri"/>
            </a:endParaRPr>
          </a:p>
        </p:txBody>
      </p:sp>
      <p:sp>
        <p:nvSpPr>
          <p:cNvPr id="67" name="Rounded Rectangle 66"/>
          <p:cNvSpPr/>
          <p:nvPr/>
        </p:nvSpPr>
        <p:spPr>
          <a:xfrm>
            <a:off x="4074940" y="1677887"/>
            <a:ext cx="4840460" cy="635802"/>
          </a:xfrm>
          <a:prstGeom prst="roundRect">
            <a:avLst/>
          </a:prstGeom>
          <a:ln/>
        </p:spPr>
        <p:style>
          <a:lnRef idx="1">
            <a:schemeClr val="accent4"/>
          </a:lnRef>
          <a:fillRef idx="2">
            <a:schemeClr val="accent4"/>
          </a:fillRef>
          <a:effectRef idx="1">
            <a:schemeClr val="accent4"/>
          </a:effectRef>
          <a:fontRef idx="minor">
            <a:schemeClr val="dk1"/>
          </a:fontRef>
        </p:style>
        <p:txBody>
          <a:bodyPr lIns="82314" tIns="41157" rIns="82314" bIns="41157" rtlCol="0" anchor="ctr"/>
          <a:lstStyle/>
          <a:p>
            <a:pPr algn="ctr"/>
            <a:r>
              <a:rPr lang="en-US" sz="1400" dirty="0" smtClean="0">
                <a:solidFill>
                  <a:schemeClr val="tx1"/>
                </a:solidFill>
                <a:latin typeface="Calibri"/>
                <a:cs typeface="Calibri"/>
              </a:rPr>
              <a:t>Developer Pays – </a:t>
            </a:r>
          </a:p>
          <a:p>
            <a:pPr algn="ctr"/>
            <a:r>
              <a:rPr lang="en-US" sz="1400" dirty="0" smtClean="0">
                <a:solidFill>
                  <a:schemeClr val="tx1"/>
                </a:solidFill>
                <a:latin typeface="Calibri"/>
                <a:cs typeface="Calibri"/>
              </a:rPr>
              <a:t>Advertising/Data/Search/Cloud (storage/</a:t>
            </a:r>
            <a:r>
              <a:rPr lang="en-US" sz="1400" dirty="0" err="1" smtClean="0">
                <a:solidFill>
                  <a:schemeClr val="tx1"/>
                </a:solidFill>
                <a:latin typeface="Calibri"/>
                <a:cs typeface="Calibri"/>
              </a:rPr>
              <a:t>mgd</a:t>
            </a:r>
            <a:r>
              <a:rPr lang="en-US" sz="1400" dirty="0" smtClean="0">
                <a:solidFill>
                  <a:schemeClr val="tx1"/>
                </a:solidFill>
                <a:latin typeface="Calibri"/>
                <a:cs typeface="Calibri"/>
              </a:rPr>
              <a:t> services)</a:t>
            </a:r>
            <a:endParaRPr lang="en-US" sz="1400" dirty="0">
              <a:solidFill>
                <a:schemeClr val="tx1"/>
              </a:solidFill>
              <a:latin typeface="Calibri"/>
              <a:cs typeface="Calibri"/>
            </a:endParaRPr>
          </a:p>
        </p:txBody>
      </p:sp>
      <p:sp>
        <p:nvSpPr>
          <p:cNvPr id="4" name="Rounded Rectangle 3"/>
          <p:cNvSpPr/>
          <p:nvPr/>
        </p:nvSpPr>
        <p:spPr>
          <a:xfrm>
            <a:off x="228600" y="2363687"/>
            <a:ext cx="838200" cy="3048000"/>
          </a:xfrm>
          <a:prstGeom prst="round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smtClean="0">
                <a:latin typeface="Calibri"/>
                <a:cs typeface="Calibri"/>
              </a:rPr>
              <a:t>Digital Assets</a:t>
            </a:r>
            <a:endParaRPr lang="en-US" dirty="0">
              <a:latin typeface="Calibri"/>
              <a:cs typeface="Calibri"/>
            </a:endParaRPr>
          </a:p>
        </p:txBody>
      </p:sp>
      <p:sp>
        <p:nvSpPr>
          <p:cNvPr id="38" name="TextBox 3"/>
          <p:cNvSpPr txBox="1">
            <a:spLocks noChangeArrowheads="1"/>
          </p:cNvSpPr>
          <p:nvPr/>
        </p:nvSpPr>
        <p:spPr bwMode="auto">
          <a:xfrm>
            <a:off x="381000" y="381000"/>
            <a:ext cx="822960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We can’t see a way to monetize digital assets</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75398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4" grpId="0" animBg="1"/>
      <p:bldP spid="67"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p:spPr>
        <p:txBody>
          <a:bodyPr/>
          <a:lstStyle/>
          <a:p>
            <a:pPr marL="0" indent="0">
              <a:buNone/>
            </a:pPr>
            <a:r>
              <a:rPr lang="en-US" sz="2400" dirty="0" smtClean="0">
                <a:latin typeface="Calibri"/>
                <a:cs typeface="Calibri"/>
              </a:rPr>
              <a:t>Expose your catalog (with your APIs) to partners to sell &amp; advertise your content on their website &amp; apps</a:t>
            </a:r>
          </a:p>
          <a:p>
            <a:pPr marL="0" indent="0">
              <a:buNone/>
            </a:pPr>
            <a:r>
              <a:rPr lang="en-US" sz="2400" b="1" dirty="0" smtClean="0">
                <a:latin typeface="Calibri"/>
                <a:cs typeface="Calibri"/>
              </a:rPr>
              <a:t>Why? </a:t>
            </a:r>
          </a:p>
          <a:p>
            <a:pPr marL="0" indent="0">
              <a:buNone/>
            </a:pPr>
            <a:r>
              <a:rPr lang="en-US" sz="2400" dirty="0" smtClean="0">
                <a:latin typeface="Calibri"/>
                <a:cs typeface="Calibri"/>
              </a:rPr>
              <a:t>To reduce overheads (reduction in physical branches and sales force) and increase sales through partners</a:t>
            </a:r>
          </a:p>
          <a:p>
            <a:pPr marL="0" indent="0">
              <a:buNone/>
            </a:pPr>
            <a:endParaRPr lang="en-US" sz="2400" dirty="0" smtClean="0">
              <a:latin typeface="Calibri"/>
              <a:cs typeface="Calibri"/>
            </a:endParaRPr>
          </a:p>
          <a:p>
            <a:pPr marL="0" indent="0">
              <a:buNone/>
            </a:pPr>
            <a:endParaRPr lang="en-US" sz="2400" dirty="0" smtClean="0">
              <a:latin typeface="Calibri"/>
              <a:cs typeface="Calibri"/>
            </a:endParaRPr>
          </a:p>
        </p:txBody>
      </p:sp>
      <p:pic>
        <p:nvPicPr>
          <p:cNvPr id="5" name="Picture 4" descr="What-is-Affiliate-Marke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733800"/>
            <a:ext cx="4438650" cy="2952750"/>
          </a:xfrm>
          <a:prstGeom prst="rect">
            <a:avLst/>
          </a:prstGeom>
        </p:spPr>
      </p:pic>
      <p:sp>
        <p:nvSpPr>
          <p:cNvPr id="6" name="TextBox 3"/>
          <p:cNvSpPr txBox="1">
            <a:spLocks noChangeArrowheads="1"/>
          </p:cNvSpPr>
          <p:nvPr/>
        </p:nvSpPr>
        <p:spPr bwMode="auto">
          <a:xfrm>
            <a:off x="381000" y="381000"/>
            <a:ext cx="7538720" cy="954107"/>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Monetization Opportunity 1</a:t>
            </a:r>
          </a:p>
          <a:p>
            <a:r>
              <a:rPr lang="en-US" sz="2800" b="1" dirty="0" smtClean="0">
                <a:solidFill>
                  <a:srgbClr val="7F7F7F"/>
                </a:solidFill>
                <a:latin typeface="Calibri" pitchFamily="34" charset="0"/>
              </a:rPr>
              <a:t>(Revenue Sharing)</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5162298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176755"/>
            <a:ext cx="4813300" cy="4157245"/>
          </a:xfrm>
          <a:prstGeom prst="rect">
            <a:avLst/>
          </a:prstGeom>
        </p:spPr>
      </p:pic>
      <p:pic>
        <p:nvPicPr>
          <p:cNvPr id="5" name="Content Placeholder 4"/>
          <p:cNvPicPr>
            <a:picLocks noGrp="1" noChangeAspect="1"/>
          </p:cNvPicPr>
          <p:nvPr>
            <p:ph idx="1"/>
          </p:nvPr>
        </p:nvPicPr>
        <p:blipFill rotWithShape="1">
          <a:blip r:embed="rId4"/>
          <a:srcRect t="-299" r="42401" b="-361"/>
          <a:stretch/>
        </p:blipFill>
        <p:spPr>
          <a:xfrm>
            <a:off x="5410200" y="3962400"/>
            <a:ext cx="3553168" cy="2605532"/>
          </a:xfrm>
        </p:spPr>
      </p:pic>
      <p:cxnSp>
        <p:nvCxnSpPr>
          <p:cNvPr id="6" name="Straight Connector 5"/>
          <p:cNvCxnSpPr/>
          <p:nvPr/>
        </p:nvCxnSpPr>
        <p:spPr>
          <a:xfrm>
            <a:off x="1447800" y="2057400"/>
            <a:ext cx="533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47800" y="2590800"/>
            <a:ext cx="1371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447800" y="2971800"/>
            <a:ext cx="5334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Right Arrow 9"/>
          <p:cNvSpPr/>
          <p:nvPr/>
        </p:nvSpPr>
        <p:spPr>
          <a:xfrm rot="5400000">
            <a:off x="1086612" y="2247900"/>
            <a:ext cx="551688" cy="1341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5400000">
            <a:off x="1248156" y="2714244"/>
            <a:ext cx="228600" cy="1341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4191000" y="5916168"/>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Example</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962339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144963"/>
          </a:xfrm>
        </p:spPr>
        <p:txBody>
          <a:bodyPr>
            <a:normAutofit/>
          </a:bodyPr>
          <a:lstStyle/>
          <a:p>
            <a:pPr marL="0" indent="0">
              <a:buNone/>
            </a:pPr>
            <a:r>
              <a:rPr lang="en-US" sz="2400" dirty="0" smtClean="0"/>
              <a:t>Offer an API to merchants/partners to charge your subscribers for their content</a:t>
            </a:r>
          </a:p>
          <a:p>
            <a:pPr marL="0" indent="0">
              <a:buNone/>
            </a:pPr>
            <a:endParaRPr lang="en-US" sz="2400" dirty="0" smtClean="0"/>
          </a:p>
          <a:p>
            <a:pPr marL="0" indent="0">
              <a:buNone/>
            </a:pPr>
            <a:r>
              <a:rPr lang="en-US" sz="2400" dirty="0" smtClean="0"/>
              <a:t>The charge could be direct to “mobile” bill, or to credit card/debit cards and other payment instruments </a:t>
            </a:r>
          </a:p>
          <a:p>
            <a:pPr marL="0" indent="0">
              <a:buNone/>
            </a:pPr>
            <a:endParaRPr lang="en-US" sz="2400" dirty="0" smtClean="0"/>
          </a:p>
          <a:p>
            <a:pPr marL="0" indent="0">
              <a:buNone/>
            </a:pPr>
            <a:r>
              <a:rPr lang="en-US" sz="2400" b="1" dirty="0" smtClean="0"/>
              <a:t>Why? </a:t>
            </a:r>
          </a:p>
          <a:p>
            <a:pPr marL="0" indent="0">
              <a:buNone/>
            </a:pPr>
            <a:r>
              <a:rPr lang="en-US" sz="2400" dirty="0" smtClean="0"/>
              <a:t>To take advantage of the online payment revolution and the mobile wallet</a:t>
            </a:r>
            <a:endParaRPr lang="en-US" sz="2400" dirty="0"/>
          </a:p>
        </p:txBody>
      </p:sp>
      <p:sp>
        <p:nvSpPr>
          <p:cNvPr id="4" name="TextBox 3"/>
          <p:cNvSpPr txBox="1">
            <a:spLocks noChangeArrowheads="1"/>
          </p:cNvSpPr>
          <p:nvPr/>
        </p:nvSpPr>
        <p:spPr bwMode="auto">
          <a:xfrm>
            <a:off x="381000" y="381000"/>
            <a:ext cx="8610600" cy="954107"/>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Monetization Opportunity 2: Payment Processing APIs</a:t>
            </a:r>
          </a:p>
          <a:p>
            <a:r>
              <a:rPr lang="en-US" sz="2800" b="1" dirty="0" smtClean="0">
                <a:solidFill>
                  <a:srgbClr val="7F7F7F"/>
                </a:solidFill>
                <a:latin typeface="Calibri" pitchFamily="34" charset="0"/>
              </a:rPr>
              <a:t>(Revenue Sharing and Rate Card)</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1591506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4242" b="-4242"/>
          <a:stretch>
            <a:fillRect/>
          </a:stretch>
        </p:blipFill>
        <p:spPr>
          <a:xfrm>
            <a:off x="533400" y="914400"/>
            <a:ext cx="5867400" cy="3607138"/>
          </a:xfrm>
        </p:spPr>
      </p:pic>
      <p:pic>
        <p:nvPicPr>
          <p:cNvPr id="5" name="Picture 4"/>
          <p:cNvPicPr>
            <a:picLocks noChangeAspect="1"/>
          </p:cNvPicPr>
          <p:nvPr/>
        </p:nvPicPr>
        <p:blipFill rotWithShape="1">
          <a:blip r:embed="rId4"/>
          <a:srcRect b="9208"/>
          <a:stretch/>
        </p:blipFill>
        <p:spPr>
          <a:xfrm>
            <a:off x="4191000" y="3886200"/>
            <a:ext cx="4800600" cy="2858351"/>
          </a:xfrm>
          <a:prstGeom prst="rect">
            <a:avLst/>
          </a:prstGeom>
        </p:spPr>
      </p:pic>
      <p:cxnSp>
        <p:nvCxnSpPr>
          <p:cNvPr id="7" name="Straight Arrow Connector 6"/>
          <p:cNvCxnSpPr/>
          <p:nvPr/>
        </p:nvCxnSpPr>
        <p:spPr>
          <a:xfrm>
            <a:off x="3962400" y="4114800"/>
            <a:ext cx="37338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Example</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4921014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09800"/>
            <a:ext cx="8229600" cy="3916363"/>
          </a:xfrm>
        </p:spPr>
        <p:txBody>
          <a:bodyPr/>
          <a:lstStyle/>
          <a:p>
            <a:pPr marL="0" indent="0">
              <a:buNone/>
            </a:pPr>
            <a:r>
              <a:rPr lang="en-US" sz="2400" dirty="0" smtClean="0"/>
              <a:t>Expose APIs to partners to advertise their content on your website or app</a:t>
            </a:r>
          </a:p>
          <a:p>
            <a:pPr marL="0" indent="0">
              <a:buNone/>
            </a:pPr>
            <a:endParaRPr lang="en-US" sz="2400" dirty="0" smtClean="0"/>
          </a:p>
          <a:p>
            <a:pPr marL="0" indent="0">
              <a:buNone/>
            </a:pPr>
            <a:r>
              <a:rPr lang="en-US" sz="2400" b="1" dirty="0" smtClean="0"/>
              <a:t>Why? </a:t>
            </a:r>
          </a:p>
          <a:p>
            <a:pPr marL="0" indent="0">
              <a:buNone/>
            </a:pPr>
            <a:r>
              <a:rPr lang="en-US" sz="2400" dirty="0" smtClean="0"/>
              <a:t>To generate additional revenue as a result of your target audience for your website/mobile apps</a:t>
            </a:r>
          </a:p>
        </p:txBody>
      </p:sp>
      <p:sp>
        <p:nvSpPr>
          <p:cNvPr id="4" name="TextBox 3"/>
          <p:cNvSpPr txBox="1">
            <a:spLocks noChangeArrowheads="1"/>
          </p:cNvSpPr>
          <p:nvPr/>
        </p:nvSpPr>
        <p:spPr bwMode="auto">
          <a:xfrm>
            <a:off x="304800" y="381000"/>
            <a:ext cx="8686800" cy="954107"/>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Monetization Opportunity 3: Advertising APIs CPC or CPA</a:t>
            </a:r>
          </a:p>
          <a:p>
            <a:r>
              <a:rPr lang="en-US" sz="2800" b="1" dirty="0" smtClean="0">
                <a:solidFill>
                  <a:srgbClr val="7F7F7F"/>
                </a:solidFill>
                <a:latin typeface="Calibri" pitchFamily="34" charset="0"/>
              </a:rPr>
              <a:t>(Developer Pays)</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42306301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57196" y="990601"/>
            <a:ext cx="5224169" cy="5586400"/>
          </a:xfrm>
          <a:prstGeom prst="rect">
            <a:avLst/>
          </a:prstGeom>
        </p:spPr>
      </p:pic>
      <p:pic>
        <p:nvPicPr>
          <p:cNvPr id="11" name="Picture 10"/>
          <p:cNvPicPr>
            <a:picLocks noChangeAspect="1"/>
          </p:cNvPicPr>
          <p:nvPr/>
        </p:nvPicPr>
        <p:blipFill rotWithShape="1">
          <a:blip r:embed="rId3"/>
          <a:srcRect l="62361"/>
          <a:stretch/>
        </p:blipFill>
        <p:spPr>
          <a:xfrm>
            <a:off x="5105400" y="2743200"/>
            <a:ext cx="3441700" cy="3758948"/>
          </a:xfrm>
          <a:prstGeom prst="rect">
            <a:avLst/>
          </a:prstGeom>
        </p:spPr>
      </p:pic>
      <p:sp>
        <p:nvSpPr>
          <p:cNvPr id="9"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Example</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13160151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p:cNvSpPr>
          <p:nvPr/>
        </p:nvSpPr>
        <p:spPr bwMode="auto">
          <a:xfrm>
            <a:off x="577850" y="381000"/>
            <a:ext cx="7988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algn="ctr"/>
            <a:r>
              <a:rPr lang="en-US" sz="2800" b="1" dirty="0" err="1">
                <a:solidFill>
                  <a:schemeClr val="tx1"/>
                </a:solidFill>
                <a:latin typeface="Courier" charset="0"/>
                <a:ea typeface="ＭＳ Ｐゴシック" charset="0"/>
                <a:sym typeface="Courier" charset="0"/>
              </a:rPr>
              <a:t>groups.google.com</a:t>
            </a:r>
            <a:r>
              <a:rPr lang="en-US" sz="2800" b="1" dirty="0">
                <a:solidFill>
                  <a:schemeClr val="tx1"/>
                </a:solidFill>
                <a:latin typeface="Courier" charset="0"/>
                <a:ea typeface="ＭＳ Ｐゴシック" charset="0"/>
                <a:sym typeface="Courier" charset="0"/>
              </a:rPr>
              <a:t>/group/</a:t>
            </a:r>
            <a:r>
              <a:rPr lang="en-US" sz="2800" b="1" dirty="0" err="1">
                <a:solidFill>
                  <a:schemeClr val="tx1"/>
                </a:solidFill>
                <a:latin typeface="Courier" charset="0"/>
                <a:ea typeface="ＭＳ Ｐゴシック" charset="0"/>
                <a:sym typeface="Courier" charset="0"/>
              </a:rPr>
              <a:t>api</a:t>
            </a:r>
            <a:r>
              <a:rPr lang="en-US" sz="2800" b="1" dirty="0">
                <a:solidFill>
                  <a:schemeClr val="tx1"/>
                </a:solidFill>
                <a:latin typeface="Courier" charset="0"/>
                <a:ea typeface="ＭＳ Ｐゴシック" charset="0"/>
                <a:sym typeface="Courier" charset="0"/>
              </a:rPr>
              <a:t>-craft</a:t>
            </a:r>
          </a:p>
        </p:txBody>
      </p:sp>
      <p:pic>
        <p:nvPicPr>
          <p:cNvPr id="5" name="Picture 4" descr="Screen Shot 2013-05-20 at 9.11.3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4711" y="1676400"/>
            <a:ext cx="7374578" cy="4069932"/>
          </a:xfrm>
          <a:prstGeom prst="rect">
            <a:avLst/>
          </a:prstGeom>
        </p:spPr>
      </p:pic>
    </p:spTree>
    <p:extLst>
      <p:ext uri="{BB962C8B-B14F-4D97-AF65-F5344CB8AC3E}">
        <p14:creationId xmlns:p14="http://schemas.microsoft.com/office/powerpoint/2010/main" val="22496727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67000"/>
            <a:ext cx="8229600" cy="3459163"/>
          </a:xfrm>
        </p:spPr>
        <p:txBody>
          <a:bodyPr/>
          <a:lstStyle/>
          <a:p>
            <a:pPr marL="0" indent="0">
              <a:buNone/>
            </a:pPr>
            <a:r>
              <a:rPr lang="en-US" sz="2400" dirty="0" smtClean="0"/>
              <a:t>Expose APIs to your partners to search for (and retrieve)  information (based on your knowledge database)</a:t>
            </a:r>
          </a:p>
          <a:p>
            <a:pPr marL="0" indent="0">
              <a:buNone/>
            </a:pPr>
            <a:endParaRPr lang="en-US" sz="2400" dirty="0" smtClean="0"/>
          </a:p>
          <a:p>
            <a:pPr marL="0" indent="0">
              <a:buNone/>
            </a:pPr>
            <a:r>
              <a:rPr lang="en-US" sz="2400" b="1" dirty="0" smtClean="0"/>
              <a:t>Why? </a:t>
            </a:r>
          </a:p>
          <a:p>
            <a:pPr marL="0" indent="0">
              <a:buNone/>
            </a:pPr>
            <a:r>
              <a:rPr lang="en-US" sz="2400" dirty="0" smtClean="0"/>
              <a:t>To generate additional revenue from your proprietary data</a:t>
            </a:r>
            <a:endParaRPr lang="en-US" sz="2400" dirty="0"/>
          </a:p>
        </p:txBody>
      </p:sp>
      <p:sp>
        <p:nvSpPr>
          <p:cNvPr id="4" name="TextBox 3"/>
          <p:cNvSpPr txBox="1">
            <a:spLocks noChangeArrowheads="1"/>
          </p:cNvSpPr>
          <p:nvPr/>
        </p:nvSpPr>
        <p:spPr bwMode="auto">
          <a:xfrm>
            <a:off x="381000" y="381000"/>
            <a:ext cx="7538720" cy="954107"/>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Monetization Opportunity 4: Search/Data APIs</a:t>
            </a:r>
          </a:p>
          <a:p>
            <a:r>
              <a:rPr lang="en-US" sz="2800" b="1" dirty="0" smtClean="0">
                <a:solidFill>
                  <a:srgbClr val="7F7F7F"/>
                </a:solidFill>
                <a:latin typeface="Calibri" pitchFamily="34" charset="0"/>
              </a:rPr>
              <a:t>(Developer Pays)</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8786553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t="-232" b="-232"/>
          <a:stretch>
            <a:fillRect/>
          </a:stretch>
        </p:blipFill>
        <p:spPr>
          <a:xfrm>
            <a:off x="381000" y="1341437"/>
            <a:ext cx="8229600" cy="4525963"/>
          </a:xfrm>
        </p:spPr>
      </p:pic>
      <p:sp>
        <p:nvSpPr>
          <p:cNvPr id="7" name="TextBox 3"/>
          <p:cNvSpPr txBox="1">
            <a:spLocks noChangeArrowheads="1"/>
          </p:cNvSpPr>
          <p:nvPr/>
        </p:nvSpPr>
        <p:spPr bwMode="auto">
          <a:xfrm>
            <a:off x="381000" y="5334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Example</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6737035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 r="-37361"/>
          <a:stretch/>
        </p:blipFill>
        <p:spPr>
          <a:xfrm>
            <a:off x="-15975" y="0"/>
            <a:ext cx="12582292" cy="6858000"/>
          </a:xfrm>
          <a:prstGeom prst="rect">
            <a:avLst/>
          </a:prstGeom>
        </p:spPr>
      </p:pic>
      <p:sp>
        <p:nvSpPr>
          <p:cNvPr id="3" name="Content Placeholder 2"/>
          <p:cNvSpPr>
            <a:spLocks noGrp="1"/>
          </p:cNvSpPr>
          <p:nvPr>
            <p:ph idx="1"/>
          </p:nvPr>
        </p:nvSpPr>
        <p:spPr>
          <a:xfrm>
            <a:off x="457200" y="785019"/>
            <a:ext cx="2133600" cy="967581"/>
          </a:xfrm>
          <a:solidFill>
            <a:schemeClr val="bg1">
              <a:alpha val="80000"/>
            </a:schemeClr>
          </a:solidFill>
        </p:spPr>
        <p:txBody>
          <a:bodyPr/>
          <a:lstStyle/>
          <a:p>
            <a:pPr marL="0" indent="0">
              <a:buNone/>
            </a:pPr>
            <a:r>
              <a:rPr lang="en-US" sz="6000" b="1" dirty="0" smtClean="0">
                <a:solidFill>
                  <a:srgbClr val="FF0000"/>
                </a:solidFill>
              </a:rPr>
              <a:t>But…</a:t>
            </a:r>
          </a:p>
          <a:p>
            <a:pPr marL="0" indent="0">
              <a:buNone/>
            </a:pPr>
            <a:endParaRPr lang="en-US" sz="6000" b="1" dirty="0" smtClean="0">
              <a:solidFill>
                <a:srgbClr val="FF0000"/>
              </a:solidFill>
            </a:endParaRPr>
          </a:p>
        </p:txBody>
      </p:sp>
      <p:sp>
        <p:nvSpPr>
          <p:cNvPr id="4" name="TextBox 3"/>
          <p:cNvSpPr txBox="1"/>
          <p:nvPr/>
        </p:nvSpPr>
        <p:spPr>
          <a:xfrm>
            <a:off x="7086600" y="6477000"/>
            <a:ext cx="1905000" cy="307777"/>
          </a:xfrm>
          <a:prstGeom prst="rect">
            <a:avLst/>
          </a:prstGeom>
          <a:noFill/>
        </p:spPr>
        <p:txBody>
          <a:bodyPr wrap="square" rtlCol="0">
            <a:spAutoFit/>
          </a:bodyPr>
          <a:lstStyle/>
          <a:p>
            <a:r>
              <a:rPr lang="en-US" sz="1400" i="1" dirty="0" smtClean="0">
                <a:solidFill>
                  <a:schemeClr val="tx1">
                    <a:lumMod val="75000"/>
                    <a:lumOff val="25000"/>
                  </a:schemeClr>
                </a:solidFill>
                <a:latin typeface="Calibri"/>
                <a:cs typeface="Calibri"/>
              </a:rPr>
              <a:t>http://</a:t>
            </a:r>
            <a:r>
              <a:rPr lang="en-US" sz="1400" i="1" dirty="0" err="1" smtClean="0">
                <a:solidFill>
                  <a:schemeClr val="tx1">
                    <a:lumMod val="75000"/>
                    <a:lumOff val="25000"/>
                  </a:schemeClr>
                </a:solidFill>
                <a:latin typeface="Calibri"/>
                <a:cs typeface="Calibri"/>
              </a:rPr>
              <a:t>gapingvoid.com</a:t>
            </a:r>
            <a:r>
              <a:rPr lang="en-US" sz="1400" i="1" dirty="0" smtClean="0">
                <a:solidFill>
                  <a:schemeClr val="tx1">
                    <a:lumMod val="75000"/>
                    <a:lumOff val="25000"/>
                  </a:schemeClr>
                </a:solidFill>
                <a:latin typeface="Calibri"/>
                <a:cs typeface="Calibri"/>
              </a:rPr>
              <a:t> </a:t>
            </a:r>
            <a:endParaRPr lang="en-US" sz="1400" i="1"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4276199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381000" y="3083004"/>
            <a:ext cx="9067800" cy="1938992"/>
          </a:xfrm>
          <a:prstGeom prst="rect">
            <a:avLst/>
          </a:prstGeom>
          <a:noFill/>
          <a:ln w="9525">
            <a:noFill/>
            <a:miter lim="800000"/>
            <a:headEnd/>
            <a:tailEnd/>
          </a:ln>
        </p:spPr>
        <p:txBody>
          <a:bodyPr wrap="square">
            <a:spAutoFit/>
          </a:bodyPr>
          <a:lstStyle/>
          <a:p>
            <a:r>
              <a:rPr lang="en-US" sz="6000" dirty="0" smtClean="0">
                <a:solidFill>
                  <a:schemeClr val="bg1"/>
                </a:solidFill>
                <a:latin typeface="Calibri" pitchFamily="34" charset="0"/>
              </a:rPr>
              <a:t>The right tools can </a:t>
            </a:r>
          </a:p>
          <a:p>
            <a:r>
              <a:rPr lang="en-US" sz="6000" dirty="0" smtClean="0">
                <a:solidFill>
                  <a:schemeClr val="bg1"/>
                </a:solidFill>
                <a:latin typeface="Calibri" pitchFamily="34" charset="0"/>
              </a:rPr>
              <a:t>change the game for you…</a:t>
            </a:r>
            <a:endParaRPr lang="en-US" sz="6000"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7202261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4203869" y="1563322"/>
            <a:ext cx="2044531" cy="1646606"/>
            <a:chOff x="2793206" y="1370012"/>
            <a:chExt cx="1905000" cy="2057400"/>
          </a:xfrm>
        </p:grpSpPr>
        <p:sp>
          <p:nvSpPr>
            <p:cNvPr id="7" name="Rounded Rectangle 6"/>
            <p:cNvSpPr/>
            <p:nvPr/>
          </p:nvSpPr>
          <p:spPr>
            <a:xfrm>
              <a:off x="27932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Fees</a:t>
              </a:r>
            </a:p>
          </p:txBody>
        </p:sp>
        <p:sp>
          <p:nvSpPr>
            <p:cNvPr id="8" name="Rounded Rectangle 7"/>
            <p:cNvSpPr/>
            <p:nvPr/>
          </p:nvSpPr>
          <p:spPr>
            <a:xfrm>
              <a:off x="31742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One off</a:t>
              </a:r>
            </a:p>
          </p:txBody>
        </p:sp>
        <p:sp>
          <p:nvSpPr>
            <p:cNvPr id="9" name="Rounded Rectangle 8"/>
            <p:cNvSpPr/>
            <p:nvPr/>
          </p:nvSpPr>
          <p:spPr>
            <a:xfrm>
              <a:off x="31742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Recurring</a:t>
              </a:r>
            </a:p>
          </p:txBody>
        </p:sp>
        <p:cxnSp>
          <p:nvCxnSpPr>
            <p:cNvPr id="29" name="Straight Connector 28"/>
            <p:cNvCxnSpPr/>
            <p:nvPr/>
          </p:nvCxnSpPr>
          <p:spPr>
            <a:xfrm>
              <a:off x="3021806" y="1979612"/>
              <a:ext cx="0" cy="114300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0" name="Straight Connector 39"/>
            <p:cNvCxnSpPr/>
            <p:nvPr/>
          </p:nvCxnSpPr>
          <p:spPr>
            <a:xfrm>
              <a:off x="30218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1" name="Straight Connector 40"/>
            <p:cNvCxnSpPr/>
            <p:nvPr/>
          </p:nvCxnSpPr>
          <p:spPr>
            <a:xfrm>
              <a:off x="30218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55" name="Group 54"/>
          <p:cNvGrpSpPr/>
          <p:nvPr/>
        </p:nvGrpSpPr>
        <p:grpSpPr>
          <a:xfrm>
            <a:off x="1356497" y="1563319"/>
            <a:ext cx="2126312" cy="2248168"/>
            <a:chOff x="5079206" y="1370012"/>
            <a:chExt cx="1981200" cy="2809040"/>
          </a:xfrm>
        </p:grpSpPr>
        <p:sp>
          <p:nvSpPr>
            <p:cNvPr id="6" name="Rounded Rectangle 5"/>
            <p:cNvSpPr/>
            <p:nvPr/>
          </p:nvSpPr>
          <p:spPr>
            <a:xfrm>
              <a:off x="50792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Revenue Sharing</a:t>
              </a:r>
            </a:p>
          </p:txBody>
        </p:sp>
        <p:sp>
          <p:nvSpPr>
            <p:cNvPr id="10" name="Rounded Rectangle 9"/>
            <p:cNvSpPr/>
            <p:nvPr/>
          </p:nvSpPr>
          <p:spPr>
            <a:xfrm>
              <a:off x="55364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Fixed </a:t>
              </a:r>
              <a:r>
                <a:rPr lang="en-US" sz="1400" dirty="0" smtClean="0">
                  <a:solidFill>
                    <a:schemeClr val="tx1"/>
                  </a:solidFill>
                  <a:latin typeface="Calibri"/>
                  <a:cs typeface="Calibri"/>
                </a:rPr>
                <a:t>Revenue Share</a:t>
              </a:r>
              <a:endParaRPr lang="en-US" sz="1400" dirty="0">
                <a:solidFill>
                  <a:schemeClr val="tx1"/>
                </a:solidFill>
                <a:latin typeface="Calibri"/>
                <a:cs typeface="Calibri"/>
              </a:endParaRPr>
            </a:p>
          </p:txBody>
        </p:sp>
        <p:sp>
          <p:nvSpPr>
            <p:cNvPr id="11" name="Rounded Rectangle 10"/>
            <p:cNvSpPr/>
            <p:nvPr/>
          </p:nvSpPr>
          <p:spPr>
            <a:xfrm>
              <a:off x="55364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Flexible </a:t>
              </a:r>
              <a:r>
                <a:rPr lang="en-US" sz="1400" dirty="0" smtClean="0">
                  <a:solidFill>
                    <a:schemeClr val="tx1"/>
                  </a:solidFill>
                  <a:latin typeface="Calibri"/>
                  <a:cs typeface="Calibri"/>
                </a:rPr>
                <a:t>Revenue Share</a:t>
              </a:r>
              <a:endParaRPr lang="en-US" sz="1400" dirty="0">
                <a:solidFill>
                  <a:schemeClr val="tx1"/>
                </a:solidFill>
                <a:latin typeface="Calibri"/>
                <a:cs typeface="Calibri"/>
              </a:endParaRPr>
            </a:p>
          </p:txBody>
        </p:sp>
        <p:sp>
          <p:nvSpPr>
            <p:cNvPr id="13" name="Rounded Rectangle 12"/>
            <p:cNvSpPr/>
            <p:nvPr/>
          </p:nvSpPr>
          <p:spPr>
            <a:xfrm>
              <a:off x="5530168" y="356945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latin typeface="Calibri"/>
                  <a:cs typeface="Calibri"/>
                </a:rPr>
                <a:t>Revenue share by type of content</a:t>
              </a:r>
              <a:endParaRPr lang="en-US" sz="1400" dirty="0">
                <a:solidFill>
                  <a:schemeClr val="tx1"/>
                </a:solidFill>
                <a:latin typeface="Calibri"/>
                <a:cs typeface="Calibri"/>
              </a:endParaRPr>
            </a:p>
          </p:txBody>
        </p:sp>
        <p:cxnSp>
          <p:nvCxnSpPr>
            <p:cNvPr id="30" name="Straight Connector 29"/>
            <p:cNvCxnSpPr/>
            <p:nvPr/>
          </p:nvCxnSpPr>
          <p:spPr>
            <a:xfrm>
              <a:off x="5384006" y="1979612"/>
              <a:ext cx="4163" cy="1913809"/>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2" name="Straight Connector 41"/>
            <p:cNvCxnSpPr/>
            <p:nvPr/>
          </p:nvCxnSpPr>
          <p:spPr>
            <a:xfrm>
              <a:off x="53840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3" name="Straight Connector 42"/>
            <p:cNvCxnSpPr/>
            <p:nvPr/>
          </p:nvCxnSpPr>
          <p:spPr>
            <a:xfrm>
              <a:off x="53840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52" name="Straight Connector 51"/>
            <p:cNvCxnSpPr/>
            <p:nvPr/>
          </p:nvCxnSpPr>
          <p:spPr>
            <a:xfrm>
              <a:off x="5384006" y="3893420"/>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sp>
        <p:nvSpPr>
          <p:cNvPr id="59" name="Rounded Rectangle 58"/>
          <p:cNvSpPr/>
          <p:nvPr/>
        </p:nvSpPr>
        <p:spPr>
          <a:xfrm>
            <a:off x="304800" y="5867400"/>
            <a:ext cx="8534400" cy="732232"/>
          </a:xfrm>
          <a:prstGeom prst="roundRect">
            <a:avLst/>
          </a:prstGeom>
          <a:ln/>
        </p:spPr>
        <p:style>
          <a:lnRef idx="0">
            <a:schemeClr val="accent4"/>
          </a:lnRef>
          <a:fillRef idx="3">
            <a:schemeClr val="accent4"/>
          </a:fillRef>
          <a:effectRef idx="3">
            <a:schemeClr val="accent4"/>
          </a:effectRef>
          <a:fontRef idx="minor">
            <a:schemeClr val="lt1"/>
          </a:fontRef>
        </p:style>
        <p:txBody>
          <a:bodyPr lIns="82314" tIns="41157" rIns="82314" bIns="41157" rtlCol="0" anchor="ctr"/>
          <a:lstStyle/>
          <a:p>
            <a:pPr algn="ctr"/>
            <a:r>
              <a:rPr lang="en-US" sz="1600" dirty="0" smtClean="0">
                <a:solidFill>
                  <a:schemeClr val="bg1"/>
                </a:solidFill>
                <a:latin typeface="Calibri"/>
                <a:cs typeface="Calibri"/>
              </a:rPr>
              <a:t>Backend Financial Systems</a:t>
            </a:r>
            <a:endParaRPr lang="en-US" sz="1600" dirty="0">
              <a:solidFill>
                <a:schemeClr val="bg1"/>
              </a:solidFill>
              <a:latin typeface="Calibri"/>
              <a:cs typeface="Calibri"/>
            </a:endParaRPr>
          </a:p>
        </p:txBody>
      </p:sp>
      <p:grpSp>
        <p:nvGrpSpPr>
          <p:cNvPr id="69" name="Group 68"/>
          <p:cNvGrpSpPr/>
          <p:nvPr/>
        </p:nvGrpSpPr>
        <p:grpSpPr>
          <a:xfrm>
            <a:off x="6781802" y="1601687"/>
            <a:ext cx="2126310" cy="3351313"/>
            <a:chOff x="7136600" y="1370012"/>
            <a:chExt cx="2362198" cy="3722129"/>
          </a:xfrm>
        </p:grpSpPr>
        <p:cxnSp>
          <p:nvCxnSpPr>
            <p:cNvPr id="31" name="Straight Connector 30"/>
            <p:cNvCxnSpPr/>
            <p:nvPr/>
          </p:nvCxnSpPr>
          <p:spPr>
            <a:xfrm flipH="1">
              <a:off x="7475212" y="1911879"/>
              <a:ext cx="24812" cy="2843388"/>
            </a:xfrm>
            <a:prstGeom prst="line">
              <a:avLst/>
            </a:prstGeom>
            <a:ln/>
          </p:spPr>
          <p:style>
            <a:lnRef idx="1">
              <a:schemeClr val="accent1"/>
            </a:lnRef>
            <a:fillRef idx="2">
              <a:schemeClr val="accent1"/>
            </a:fillRef>
            <a:effectRef idx="1">
              <a:schemeClr val="accent1"/>
            </a:effectRef>
            <a:fontRef idx="minor">
              <a:schemeClr val="dk1"/>
            </a:fontRef>
          </p:style>
        </p:cxnSp>
        <p:grpSp>
          <p:nvGrpSpPr>
            <p:cNvPr id="54" name="Group 53"/>
            <p:cNvGrpSpPr/>
            <p:nvPr/>
          </p:nvGrpSpPr>
          <p:grpSpPr>
            <a:xfrm>
              <a:off x="7136600" y="1370012"/>
              <a:ext cx="2362198" cy="3386666"/>
              <a:chOff x="7441406" y="1370012"/>
              <a:chExt cx="1981200" cy="3810000"/>
            </a:xfrm>
          </p:grpSpPr>
          <p:sp>
            <p:nvSpPr>
              <p:cNvPr id="5" name="Rounded Rectangle 4"/>
              <p:cNvSpPr/>
              <p:nvPr/>
            </p:nvSpPr>
            <p:spPr>
              <a:xfrm>
                <a:off x="74414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Charging</a:t>
                </a:r>
              </a:p>
            </p:txBody>
          </p:sp>
          <p:sp>
            <p:nvSpPr>
              <p:cNvPr id="15" name="Rounded Rectangle 14"/>
              <p:cNvSpPr/>
              <p:nvPr/>
            </p:nvSpPr>
            <p:spPr>
              <a:xfrm>
                <a:off x="78986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Transaction volume</a:t>
                </a:r>
              </a:p>
            </p:txBody>
          </p:sp>
          <p:sp>
            <p:nvSpPr>
              <p:cNvPr id="16" name="Rounded Rectangle 15"/>
              <p:cNvSpPr/>
              <p:nvPr/>
            </p:nvSpPr>
            <p:spPr>
              <a:xfrm>
                <a:off x="78986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Custom attribute</a:t>
                </a:r>
              </a:p>
            </p:txBody>
          </p:sp>
          <p:sp>
            <p:nvSpPr>
              <p:cNvPr id="17" name="Rounded Rectangle 16"/>
              <p:cNvSpPr/>
              <p:nvPr/>
            </p:nvSpPr>
            <p:spPr>
              <a:xfrm>
                <a:off x="7898606" y="35215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Flat rate</a:t>
                </a:r>
              </a:p>
            </p:txBody>
          </p:sp>
          <p:sp>
            <p:nvSpPr>
              <p:cNvPr id="18" name="Rounded Rectangle 17"/>
              <p:cNvSpPr/>
              <p:nvPr/>
            </p:nvSpPr>
            <p:spPr>
              <a:xfrm>
                <a:off x="7867402" y="422632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Volume banded</a:t>
                </a:r>
              </a:p>
            </p:txBody>
          </p:sp>
          <p:cxnSp>
            <p:nvCxnSpPr>
              <p:cNvPr id="45" name="Straight Connector 44"/>
              <p:cNvCxnSpPr/>
              <p:nvPr/>
            </p:nvCxnSpPr>
            <p:spPr>
              <a:xfrm>
                <a:off x="77462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6" name="Straight Connector 45"/>
              <p:cNvCxnSpPr/>
              <p:nvPr/>
            </p:nvCxnSpPr>
            <p:spPr>
              <a:xfrm>
                <a:off x="77462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7" name="Straight Connector 46"/>
              <p:cNvCxnSpPr/>
              <p:nvPr/>
            </p:nvCxnSpPr>
            <p:spPr>
              <a:xfrm>
                <a:off x="7746206" y="38084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8" name="Straight Connector 47"/>
              <p:cNvCxnSpPr/>
              <p:nvPr/>
            </p:nvCxnSpPr>
            <p:spPr>
              <a:xfrm>
                <a:off x="7746206" y="44942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9" name="Straight Connector 48"/>
              <p:cNvCxnSpPr/>
              <p:nvPr/>
            </p:nvCxnSpPr>
            <p:spPr>
              <a:xfrm>
                <a:off x="7746206" y="5180012"/>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sp>
          <p:nvSpPr>
            <p:cNvPr id="66" name="Rounded Rectangle 65"/>
            <p:cNvSpPr/>
            <p:nvPr/>
          </p:nvSpPr>
          <p:spPr>
            <a:xfrm>
              <a:off x="7670006" y="4550274"/>
              <a:ext cx="1817077" cy="54186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Calibri"/>
                  <a:cs typeface="Calibri"/>
                </a:rPr>
                <a:t>Bundled</a:t>
              </a:r>
            </a:p>
          </p:txBody>
        </p:sp>
      </p:grpSp>
      <p:sp>
        <p:nvSpPr>
          <p:cNvPr id="64" name="Rounded Rectangle 63"/>
          <p:cNvSpPr/>
          <p:nvPr/>
        </p:nvSpPr>
        <p:spPr>
          <a:xfrm>
            <a:off x="1143000" y="763487"/>
            <a:ext cx="2849393" cy="685800"/>
          </a:xfrm>
          <a:prstGeom prst="roundRect">
            <a:avLst/>
          </a:prstGeom>
          <a:ln/>
        </p:spPr>
        <p:style>
          <a:lnRef idx="1">
            <a:schemeClr val="accent4"/>
          </a:lnRef>
          <a:fillRef idx="2">
            <a:schemeClr val="accent4"/>
          </a:fillRef>
          <a:effectRef idx="1">
            <a:schemeClr val="accent4"/>
          </a:effectRef>
          <a:fontRef idx="minor">
            <a:schemeClr val="dk1"/>
          </a:fontRef>
        </p:style>
        <p:txBody>
          <a:bodyPr lIns="82314" tIns="41157" rIns="82314" bIns="41157" rtlCol="0" anchor="ctr"/>
          <a:lstStyle/>
          <a:p>
            <a:pPr algn="ctr"/>
            <a:r>
              <a:rPr lang="en-US" sz="1400" dirty="0" smtClean="0">
                <a:solidFill>
                  <a:schemeClr val="tx1"/>
                </a:solidFill>
                <a:latin typeface="Calibri"/>
                <a:cs typeface="Calibri"/>
              </a:rPr>
              <a:t>You Pay Developer – </a:t>
            </a:r>
          </a:p>
          <a:p>
            <a:pPr algn="ctr"/>
            <a:r>
              <a:rPr lang="en-US" sz="1400" dirty="0" smtClean="0">
                <a:solidFill>
                  <a:schemeClr val="tx1"/>
                </a:solidFill>
                <a:latin typeface="Calibri"/>
                <a:cs typeface="Calibri"/>
              </a:rPr>
              <a:t>Affiliate/Payment Processing</a:t>
            </a:r>
            <a:endParaRPr lang="en-US" sz="1400" dirty="0">
              <a:solidFill>
                <a:schemeClr val="tx1"/>
              </a:solidFill>
              <a:latin typeface="Calibri"/>
              <a:cs typeface="Calibri"/>
            </a:endParaRPr>
          </a:p>
        </p:txBody>
      </p:sp>
      <p:sp>
        <p:nvSpPr>
          <p:cNvPr id="67" name="Rounded Rectangle 66"/>
          <p:cNvSpPr/>
          <p:nvPr/>
        </p:nvSpPr>
        <p:spPr>
          <a:xfrm>
            <a:off x="4074940" y="763487"/>
            <a:ext cx="4840460" cy="635802"/>
          </a:xfrm>
          <a:prstGeom prst="roundRect">
            <a:avLst/>
          </a:prstGeom>
          <a:ln/>
        </p:spPr>
        <p:style>
          <a:lnRef idx="1">
            <a:schemeClr val="accent4"/>
          </a:lnRef>
          <a:fillRef idx="2">
            <a:schemeClr val="accent4"/>
          </a:fillRef>
          <a:effectRef idx="1">
            <a:schemeClr val="accent4"/>
          </a:effectRef>
          <a:fontRef idx="minor">
            <a:schemeClr val="dk1"/>
          </a:fontRef>
        </p:style>
        <p:txBody>
          <a:bodyPr lIns="82314" tIns="41157" rIns="82314" bIns="41157" rtlCol="0" anchor="ctr"/>
          <a:lstStyle/>
          <a:p>
            <a:pPr algn="ctr"/>
            <a:r>
              <a:rPr lang="en-US" sz="1400" dirty="0" smtClean="0">
                <a:solidFill>
                  <a:schemeClr val="tx1"/>
                </a:solidFill>
                <a:latin typeface="Calibri"/>
                <a:cs typeface="Calibri"/>
              </a:rPr>
              <a:t>Developer Pays – </a:t>
            </a:r>
          </a:p>
          <a:p>
            <a:pPr algn="ctr"/>
            <a:r>
              <a:rPr lang="en-US" sz="1400" dirty="0" smtClean="0">
                <a:solidFill>
                  <a:schemeClr val="tx1"/>
                </a:solidFill>
                <a:latin typeface="Calibri"/>
                <a:cs typeface="Calibri"/>
              </a:rPr>
              <a:t>Advertising/Data/Search/Cloud (storage/</a:t>
            </a:r>
            <a:r>
              <a:rPr lang="en-US" sz="1400" dirty="0" err="1" smtClean="0">
                <a:solidFill>
                  <a:schemeClr val="tx1"/>
                </a:solidFill>
                <a:latin typeface="Calibri"/>
                <a:cs typeface="Calibri"/>
              </a:rPr>
              <a:t>mgd</a:t>
            </a:r>
            <a:r>
              <a:rPr lang="en-US" sz="1400" dirty="0" smtClean="0">
                <a:solidFill>
                  <a:schemeClr val="tx1"/>
                </a:solidFill>
                <a:latin typeface="Calibri"/>
                <a:cs typeface="Calibri"/>
              </a:rPr>
              <a:t> services)</a:t>
            </a:r>
            <a:endParaRPr lang="en-US" sz="1400" dirty="0">
              <a:solidFill>
                <a:schemeClr val="tx1"/>
              </a:solidFill>
              <a:latin typeface="Calibri"/>
              <a:cs typeface="Calibri"/>
            </a:endParaRPr>
          </a:p>
        </p:txBody>
      </p:sp>
      <p:sp>
        <p:nvSpPr>
          <p:cNvPr id="2" name="Rectangle 1"/>
          <p:cNvSpPr/>
          <p:nvPr/>
        </p:nvSpPr>
        <p:spPr>
          <a:xfrm>
            <a:off x="304800" y="5029200"/>
            <a:ext cx="2819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Marketing</a:t>
            </a:r>
            <a:endParaRPr lang="en-US" dirty="0">
              <a:latin typeface="Calibri"/>
              <a:cs typeface="Calibri"/>
            </a:endParaRPr>
          </a:p>
        </p:txBody>
      </p:sp>
      <p:sp>
        <p:nvSpPr>
          <p:cNvPr id="44" name="Rectangle 43"/>
          <p:cNvSpPr/>
          <p:nvPr/>
        </p:nvSpPr>
        <p:spPr>
          <a:xfrm>
            <a:off x="5943600" y="5029200"/>
            <a:ext cx="29718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IT</a:t>
            </a:r>
            <a:endParaRPr lang="en-US" dirty="0">
              <a:latin typeface="Calibri"/>
              <a:cs typeface="Calibri"/>
            </a:endParaRPr>
          </a:p>
        </p:txBody>
      </p:sp>
      <p:sp>
        <p:nvSpPr>
          <p:cNvPr id="50" name="Rectangle 49"/>
          <p:cNvSpPr/>
          <p:nvPr/>
        </p:nvSpPr>
        <p:spPr>
          <a:xfrm>
            <a:off x="3200400" y="5029200"/>
            <a:ext cx="25908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Complex, Manual &amp; Ad Hoc Processes</a:t>
            </a:r>
            <a:endParaRPr lang="en-US" dirty="0">
              <a:latin typeface="Calibri"/>
              <a:cs typeface="Calibri"/>
            </a:endParaRPr>
          </a:p>
        </p:txBody>
      </p:sp>
      <p:sp>
        <p:nvSpPr>
          <p:cNvPr id="4" name="Rounded Rectangle 3"/>
          <p:cNvSpPr/>
          <p:nvPr/>
        </p:nvSpPr>
        <p:spPr>
          <a:xfrm>
            <a:off x="228600" y="1449287"/>
            <a:ext cx="838200" cy="3048000"/>
          </a:xfrm>
          <a:prstGeom prst="round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smtClean="0">
                <a:latin typeface="Calibri"/>
                <a:cs typeface="Calibri"/>
              </a:rPr>
              <a:t>Digital Assets</a:t>
            </a:r>
            <a:endParaRPr lang="en-US" dirty="0">
              <a:latin typeface="Calibri"/>
              <a:cs typeface="Calibri"/>
            </a:endParaRPr>
          </a:p>
        </p:txBody>
      </p:sp>
      <p:sp>
        <p:nvSpPr>
          <p:cNvPr id="51" name="Title 2"/>
          <p:cNvSpPr txBox="1">
            <a:spLocks/>
          </p:cNvSpPr>
          <p:nvPr/>
        </p:nvSpPr>
        <p:spPr bwMode="auto">
          <a:xfrm>
            <a:off x="1905000" y="228600"/>
            <a:ext cx="5342242" cy="4380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r>
              <a:rPr lang="en-US" sz="2800" dirty="0" smtClean="0">
                <a:latin typeface="Calibri"/>
                <a:cs typeface="Calibri"/>
              </a:rPr>
              <a:t>Revenue models for monetization</a:t>
            </a:r>
            <a:endParaRPr lang="en-US" sz="2800" dirty="0">
              <a:latin typeface="Calibri"/>
              <a:cs typeface="Calibri"/>
            </a:endParaRPr>
          </a:p>
        </p:txBody>
      </p:sp>
    </p:spTree>
    <p:extLst>
      <p:ext uri="{BB962C8B-B14F-4D97-AF65-F5344CB8AC3E}">
        <p14:creationId xmlns:p14="http://schemas.microsoft.com/office/powerpoint/2010/main" val="1841273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7" grpId="0" animBg="1"/>
      <p:bldP spid="2" grpId="0" animBg="1"/>
      <p:bldP spid="44" grpId="0" animBg="1"/>
      <p:bldP spid="50" grpId="0" animBg="1"/>
      <p:bldP spid="4" grpId="0" animBg="1"/>
      <p:bldP spid="5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22437"/>
            <a:ext cx="8229600" cy="4525963"/>
          </a:xfrm>
        </p:spPr>
        <p:txBody>
          <a:bodyPr/>
          <a:lstStyle/>
          <a:p>
            <a:pPr marL="0" indent="0">
              <a:buNone/>
            </a:pPr>
            <a:r>
              <a:rPr lang="en-US" sz="2400" dirty="0" smtClean="0">
                <a:solidFill>
                  <a:schemeClr val="tx1"/>
                </a:solidFill>
                <a:latin typeface="Calibri"/>
                <a:cs typeface="Calibri"/>
              </a:rPr>
              <a:t>You get real time, direct, </a:t>
            </a:r>
            <a:r>
              <a:rPr lang="en-US" sz="2400" dirty="0">
                <a:solidFill>
                  <a:schemeClr val="tx1"/>
                </a:solidFill>
                <a:latin typeface="Calibri"/>
                <a:cs typeface="Calibri"/>
              </a:rPr>
              <a:t>monitoring of performance and proactive reaction</a:t>
            </a:r>
          </a:p>
          <a:p>
            <a:pPr marL="0" indent="0">
              <a:buNone/>
            </a:pPr>
            <a:endParaRPr lang="en-US" sz="2400" dirty="0" smtClean="0">
              <a:solidFill>
                <a:schemeClr val="tx1"/>
              </a:solidFill>
              <a:latin typeface="Calibri"/>
              <a:cs typeface="Calibri"/>
            </a:endParaRPr>
          </a:p>
          <a:p>
            <a:pPr marL="0" indent="0">
              <a:buNone/>
            </a:pPr>
            <a:r>
              <a:rPr lang="en-US" sz="2400" dirty="0" smtClean="0">
                <a:solidFill>
                  <a:schemeClr val="tx1"/>
                </a:solidFill>
                <a:latin typeface="Calibri"/>
                <a:cs typeface="Calibri"/>
              </a:rPr>
              <a:t>Your partners/customers can get real time </a:t>
            </a:r>
            <a:r>
              <a:rPr lang="en-US" sz="2400" dirty="0">
                <a:solidFill>
                  <a:schemeClr val="tx1"/>
                </a:solidFill>
                <a:latin typeface="Calibri"/>
                <a:cs typeface="Calibri"/>
              </a:rPr>
              <a:t>reporting and </a:t>
            </a:r>
            <a:r>
              <a:rPr lang="en-US" sz="2400" dirty="0" smtClean="0">
                <a:solidFill>
                  <a:schemeClr val="tx1"/>
                </a:solidFill>
                <a:latin typeface="Calibri"/>
                <a:cs typeface="Calibri"/>
              </a:rPr>
              <a:t>response, increasing their satisfaction</a:t>
            </a:r>
          </a:p>
          <a:p>
            <a:pPr marL="0" indent="0">
              <a:buNone/>
            </a:pPr>
            <a:endParaRPr lang="en-US" sz="2400" dirty="0" smtClean="0">
              <a:solidFill>
                <a:schemeClr val="tx1"/>
              </a:solidFill>
              <a:latin typeface="Calibri"/>
              <a:cs typeface="Calibri"/>
            </a:endParaRPr>
          </a:p>
          <a:p>
            <a:pPr marL="0" indent="0">
              <a:buNone/>
            </a:pPr>
            <a:r>
              <a:rPr lang="en-US" sz="2400" dirty="0" smtClean="0">
                <a:solidFill>
                  <a:schemeClr val="tx1"/>
                </a:solidFill>
                <a:latin typeface="Calibri"/>
                <a:cs typeface="Calibri"/>
              </a:rPr>
              <a:t>All with seamless </a:t>
            </a:r>
            <a:r>
              <a:rPr lang="en-US" sz="2400" dirty="0">
                <a:solidFill>
                  <a:schemeClr val="tx1"/>
                </a:solidFill>
                <a:latin typeface="Calibri"/>
                <a:cs typeface="Calibri"/>
              </a:rPr>
              <a:t>integration </a:t>
            </a:r>
            <a:r>
              <a:rPr lang="en-US" sz="2400" dirty="0" smtClean="0">
                <a:solidFill>
                  <a:schemeClr val="tx1"/>
                </a:solidFill>
                <a:latin typeface="Calibri"/>
                <a:cs typeface="Calibri"/>
              </a:rPr>
              <a:t>to existing back </a:t>
            </a:r>
            <a:r>
              <a:rPr lang="en-US" sz="2400" dirty="0">
                <a:solidFill>
                  <a:schemeClr val="tx1"/>
                </a:solidFill>
                <a:latin typeface="Calibri"/>
                <a:cs typeface="Calibri"/>
              </a:rPr>
              <a:t>end </a:t>
            </a:r>
            <a:r>
              <a:rPr lang="en-US" sz="2400" dirty="0" smtClean="0">
                <a:solidFill>
                  <a:schemeClr val="tx1"/>
                </a:solidFill>
                <a:latin typeface="Calibri"/>
                <a:cs typeface="Calibri"/>
              </a:rPr>
              <a:t>systems</a:t>
            </a:r>
            <a:endParaRPr lang="en-US" sz="2400" dirty="0">
              <a:latin typeface="Calibri"/>
              <a:cs typeface="Calibri"/>
            </a:endParaRPr>
          </a:p>
        </p:txBody>
      </p:sp>
      <p:pic>
        <p:nvPicPr>
          <p:cNvPr id="4" name="Picture 3" descr="computer-network-icon.jpg"/>
          <p:cNvPicPr>
            <a:picLocks noChangeAspect="1"/>
          </p:cNvPicPr>
          <p:nvPr/>
        </p:nvPicPr>
        <p:blipFill>
          <a:blip r:embed="rId2">
            <a:extLst>
              <a:ext uri="{BEBA8EAE-BF5A-486C-A8C5-ECC9F3942E4B}">
                <a14:imgProps xmlns:a14="http://schemas.microsoft.com/office/drawing/2010/main">
                  <a14:imgLayer r:embed="rId3">
                    <a14:imgEffect>
                      <a14:backgroundRemoval t="7520" b="87598" l="11875" r="91875">
                        <a14:foregroundMark x1="71719" y1="76855" x2="71719" y2="76855"/>
                        <a14:foregroundMark x1="31563" y1="68652" x2="26875" y2="29004"/>
                        <a14:foregroundMark x1="26875" y1="19629" x2="81016" y2="14941"/>
                      </a14:backgroundRemoval>
                    </a14:imgEffect>
                  </a14:imgLayer>
                </a14:imgProps>
              </a:ext>
              <a:ext uri="{28A0092B-C50C-407E-A947-70E740481C1C}">
                <a14:useLocalDpi xmlns:a14="http://schemas.microsoft.com/office/drawing/2010/main" val="0"/>
              </a:ext>
            </a:extLst>
          </a:blip>
          <a:stretch>
            <a:fillRect/>
          </a:stretch>
        </p:blipFill>
        <p:spPr>
          <a:xfrm>
            <a:off x="6858000" y="4953000"/>
            <a:ext cx="2000250" cy="1600200"/>
          </a:xfrm>
          <a:prstGeom prst="rect">
            <a:avLst/>
          </a:prstGeom>
        </p:spPr>
      </p:pic>
      <p:sp>
        <p:nvSpPr>
          <p:cNvPr id="6"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Monetization Services plugs you in</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4718920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0558" y="177562"/>
            <a:ext cx="5342242" cy="438097"/>
          </a:xfrm>
        </p:spPr>
        <p:txBody>
          <a:bodyPr/>
          <a:lstStyle/>
          <a:p>
            <a:r>
              <a:rPr lang="en-US" sz="2800" dirty="0" smtClean="0"/>
              <a:t>Revenue models for monetization</a:t>
            </a:r>
            <a:endParaRPr lang="en-US" sz="2800" dirty="0"/>
          </a:p>
        </p:txBody>
      </p:sp>
      <p:grpSp>
        <p:nvGrpSpPr>
          <p:cNvPr id="56" name="Group 55"/>
          <p:cNvGrpSpPr/>
          <p:nvPr/>
        </p:nvGrpSpPr>
        <p:grpSpPr>
          <a:xfrm>
            <a:off x="4203869" y="1563322"/>
            <a:ext cx="2044531" cy="1646606"/>
            <a:chOff x="2793206" y="1370012"/>
            <a:chExt cx="1905000" cy="2057400"/>
          </a:xfrm>
        </p:grpSpPr>
        <p:sp>
          <p:nvSpPr>
            <p:cNvPr id="7" name="Rounded Rectangle 6"/>
            <p:cNvSpPr/>
            <p:nvPr/>
          </p:nvSpPr>
          <p:spPr>
            <a:xfrm>
              <a:off x="27932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Fees</a:t>
              </a:r>
            </a:p>
          </p:txBody>
        </p:sp>
        <p:sp>
          <p:nvSpPr>
            <p:cNvPr id="8" name="Rounded Rectangle 7"/>
            <p:cNvSpPr/>
            <p:nvPr/>
          </p:nvSpPr>
          <p:spPr>
            <a:xfrm>
              <a:off x="31742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One off</a:t>
              </a:r>
            </a:p>
          </p:txBody>
        </p:sp>
        <p:sp>
          <p:nvSpPr>
            <p:cNvPr id="9" name="Rounded Rectangle 8"/>
            <p:cNvSpPr/>
            <p:nvPr/>
          </p:nvSpPr>
          <p:spPr>
            <a:xfrm>
              <a:off x="31742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Recurring</a:t>
              </a:r>
            </a:p>
          </p:txBody>
        </p:sp>
        <p:cxnSp>
          <p:nvCxnSpPr>
            <p:cNvPr id="29" name="Straight Connector 28"/>
            <p:cNvCxnSpPr/>
            <p:nvPr/>
          </p:nvCxnSpPr>
          <p:spPr>
            <a:xfrm>
              <a:off x="3021806" y="1979612"/>
              <a:ext cx="0" cy="114300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0" name="Straight Connector 39"/>
            <p:cNvCxnSpPr/>
            <p:nvPr/>
          </p:nvCxnSpPr>
          <p:spPr>
            <a:xfrm>
              <a:off x="30218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1" name="Straight Connector 40"/>
            <p:cNvCxnSpPr/>
            <p:nvPr/>
          </p:nvCxnSpPr>
          <p:spPr>
            <a:xfrm>
              <a:off x="30218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55" name="Group 54"/>
          <p:cNvGrpSpPr/>
          <p:nvPr/>
        </p:nvGrpSpPr>
        <p:grpSpPr>
          <a:xfrm>
            <a:off x="1356497" y="1563319"/>
            <a:ext cx="2126312" cy="2248168"/>
            <a:chOff x="5079206" y="1370012"/>
            <a:chExt cx="1981200" cy="2809040"/>
          </a:xfrm>
        </p:grpSpPr>
        <p:sp>
          <p:nvSpPr>
            <p:cNvPr id="6" name="Rounded Rectangle 5"/>
            <p:cNvSpPr/>
            <p:nvPr/>
          </p:nvSpPr>
          <p:spPr>
            <a:xfrm>
              <a:off x="50792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Revenue Sharing</a:t>
              </a:r>
            </a:p>
          </p:txBody>
        </p:sp>
        <p:sp>
          <p:nvSpPr>
            <p:cNvPr id="10" name="Rounded Rectangle 9"/>
            <p:cNvSpPr/>
            <p:nvPr/>
          </p:nvSpPr>
          <p:spPr>
            <a:xfrm>
              <a:off x="55364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Fixed </a:t>
              </a:r>
              <a:r>
                <a:rPr lang="en-US" sz="1400" dirty="0" smtClean="0">
                  <a:solidFill>
                    <a:schemeClr val="tx1"/>
                  </a:solidFill>
                  <a:latin typeface="Arial"/>
                  <a:cs typeface="Arial"/>
                </a:rPr>
                <a:t>Revenue Share</a:t>
              </a:r>
              <a:endParaRPr lang="en-US" sz="1400" dirty="0">
                <a:solidFill>
                  <a:schemeClr val="tx1"/>
                </a:solidFill>
                <a:latin typeface="Arial"/>
                <a:cs typeface="Arial"/>
              </a:endParaRPr>
            </a:p>
          </p:txBody>
        </p:sp>
        <p:sp>
          <p:nvSpPr>
            <p:cNvPr id="11" name="Rounded Rectangle 10"/>
            <p:cNvSpPr/>
            <p:nvPr/>
          </p:nvSpPr>
          <p:spPr>
            <a:xfrm>
              <a:off x="55364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Flexible </a:t>
              </a:r>
              <a:r>
                <a:rPr lang="en-US" sz="1400" dirty="0" smtClean="0">
                  <a:solidFill>
                    <a:schemeClr val="tx1"/>
                  </a:solidFill>
                  <a:latin typeface="Arial"/>
                  <a:cs typeface="Arial"/>
                </a:rPr>
                <a:t>Revenue Share</a:t>
              </a:r>
              <a:endParaRPr lang="en-US" sz="1400" dirty="0">
                <a:solidFill>
                  <a:schemeClr val="tx1"/>
                </a:solidFill>
                <a:latin typeface="Arial"/>
                <a:cs typeface="Arial"/>
              </a:endParaRPr>
            </a:p>
          </p:txBody>
        </p:sp>
        <p:sp>
          <p:nvSpPr>
            <p:cNvPr id="13" name="Rounded Rectangle 12"/>
            <p:cNvSpPr/>
            <p:nvPr/>
          </p:nvSpPr>
          <p:spPr>
            <a:xfrm>
              <a:off x="5530168" y="356945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latin typeface="Arial"/>
                  <a:cs typeface="Arial"/>
                </a:rPr>
                <a:t>Revenue share by type of content</a:t>
              </a:r>
              <a:endParaRPr lang="en-US" sz="1400" dirty="0">
                <a:solidFill>
                  <a:schemeClr val="tx1"/>
                </a:solidFill>
                <a:latin typeface="Arial"/>
                <a:cs typeface="Arial"/>
              </a:endParaRPr>
            </a:p>
          </p:txBody>
        </p:sp>
        <p:cxnSp>
          <p:nvCxnSpPr>
            <p:cNvPr id="30" name="Straight Connector 29"/>
            <p:cNvCxnSpPr/>
            <p:nvPr/>
          </p:nvCxnSpPr>
          <p:spPr>
            <a:xfrm>
              <a:off x="5384006" y="1979612"/>
              <a:ext cx="4163" cy="1913809"/>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2" name="Straight Connector 41"/>
            <p:cNvCxnSpPr/>
            <p:nvPr/>
          </p:nvCxnSpPr>
          <p:spPr>
            <a:xfrm>
              <a:off x="53840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3" name="Straight Connector 42"/>
            <p:cNvCxnSpPr/>
            <p:nvPr/>
          </p:nvCxnSpPr>
          <p:spPr>
            <a:xfrm>
              <a:off x="53840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52" name="Straight Connector 51"/>
            <p:cNvCxnSpPr/>
            <p:nvPr/>
          </p:nvCxnSpPr>
          <p:spPr>
            <a:xfrm>
              <a:off x="5384006" y="3893420"/>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sp>
        <p:nvSpPr>
          <p:cNvPr id="59" name="Rounded Rectangle 58"/>
          <p:cNvSpPr/>
          <p:nvPr/>
        </p:nvSpPr>
        <p:spPr>
          <a:xfrm>
            <a:off x="152400" y="5867400"/>
            <a:ext cx="8839200" cy="732232"/>
          </a:xfrm>
          <a:prstGeom prst="roundRect">
            <a:avLst/>
          </a:prstGeom>
          <a:ln/>
        </p:spPr>
        <p:style>
          <a:lnRef idx="0">
            <a:schemeClr val="accent4"/>
          </a:lnRef>
          <a:fillRef idx="3">
            <a:schemeClr val="accent4"/>
          </a:fillRef>
          <a:effectRef idx="3">
            <a:schemeClr val="accent4"/>
          </a:effectRef>
          <a:fontRef idx="minor">
            <a:schemeClr val="lt1"/>
          </a:fontRef>
        </p:style>
        <p:txBody>
          <a:bodyPr lIns="82314" tIns="41157" rIns="82314" bIns="41157" rtlCol="0" anchor="ctr"/>
          <a:lstStyle/>
          <a:p>
            <a:pPr algn="ctr"/>
            <a:r>
              <a:rPr lang="en-US" sz="1600" dirty="0" smtClean="0">
                <a:solidFill>
                  <a:schemeClr val="bg1"/>
                </a:solidFill>
                <a:latin typeface="ARS Maquette Pro Medium"/>
                <a:cs typeface="ARS Maquette Pro Medium"/>
              </a:rPr>
              <a:t>Backend Financial Systems</a:t>
            </a:r>
            <a:endParaRPr lang="en-US" sz="1600" dirty="0">
              <a:solidFill>
                <a:schemeClr val="bg1"/>
              </a:solidFill>
              <a:latin typeface="ARS Maquette Pro Medium"/>
              <a:cs typeface="ARS Maquette Pro Medium"/>
            </a:endParaRPr>
          </a:p>
        </p:txBody>
      </p:sp>
      <p:grpSp>
        <p:nvGrpSpPr>
          <p:cNvPr id="69" name="Group 68"/>
          <p:cNvGrpSpPr/>
          <p:nvPr/>
        </p:nvGrpSpPr>
        <p:grpSpPr>
          <a:xfrm>
            <a:off x="6781802" y="1601687"/>
            <a:ext cx="2126310" cy="3351313"/>
            <a:chOff x="7136600" y="1370012"/>
            <a:chExt cx="2362198" cy="3722129"/>
          </a:xfrm>
        </p:grpSpPr>
        <p:cxnSp>
          <p:nvCxnSpPr>
            <p:cNvPr id="31" name="Straight Connector 30"/>
            <p:cNvCxnSpPr/>
            <p:nvPr/>
          </p:nvCxnSpPr>
          <p:spPr>
            <a:xfrm flipH="1">
              <a:off x="7475212" y="1911879"/>
              <a:ext cx="24812" cy="2843388"/>
            </a:xfrm>
            <a:prstGeom prst="line">
              <a:avLst/>
            </a:prstGeom>
            <a:ln/>
          </p:spPr>
          <p:style>
            <a:lnRef idx="1">
              <a:schemeClr val="accent1"/>
            </a:lnRef>
            <a:fillRef idx="2">
              <a:schemeClr val="accent1"/>
            </a:fillRef>
            <a:effectRef idx="1">
              <a:schemeClr val="accent1"/>
            </a:effectRef>
            <a:fontRef idx="minor">
              <a:schemeClr val="dk1"/>
            </a:fontRef>
          </p:style>
        </p:cxnSp>
        <p:grpSp>
          <p:nvGrpSpPr>
            <p:cNvPr id="54" name="Group 53"/>
            <p:cNvGrpSpPr/>
            <p:nvPr/>
          </p:nvGrpSpPr>
          <p:grpSpPr>
            <a:xfrm>
              <a:off x="7136600" y="1370012"/>
              <a:ext cx="2362198" cy="3386666"/>
              <a:chOff x="7441406" y="1370012"/>
              <a:chExt cx="1981200" cy="3810000"/>
            </a:xfrm>
          </p:grpSpPr>
          <p:sp>
            <p:nvSpPr>
              <p:cNvPr id="5" name="Rounded Rectangle 4"/>
              <p:cNvSpPr/>
              <p:nvPr/>
            </p:nvSpPr>
            <p:spPr>
              <a:xfrm>
                <a:off x="7441406" y="1370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Charging</a:t>
                </a:r>
              </a:p>
            </p:txBody>
          </p:sp>
          <p:sp>
            <p:nvSpPr>
              <p:cNvPr id="15" name="Rounded Rectangle 14"/>
              <p:cNvSpPr/>
              <p:nvPr/>
            </p:nvSpPr>
            <p:spPr>
              <a:xfrm>
                <a:off x="7898606" y="21320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Transaction volume</a:t>
                </a:r>
              </a:p>
            </p:txBody>
          </p:sp>
          <p:sp>
            <p:nvSpPr>
              <p:cNvPr id="16" name="Rounded Rectangle 15"/>
              <p:cNvSpPr/>
              <p:nvPr/>
            </p:nvSpPr>
            <p:spPr>
              <a:xfrm>
                <a:off x="7898606" y="28178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Custom attribute</a:t>
                </a:r>
              </a:p>
            </p:txBody>
          </p:sp>
          <p:sp>
            <p:nvSpPr>
              <p:cNvPr id="17" name="Rounded Rectangle 16"/>
              <p:cNvSpPr/>
              <p:nvPr/>
            </p:nvSpPr>
            <p:spPr>
              <a:xfrm>
                <a:off x="7898606" y="352151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Flat rate</a:t>
                </a:r>
              </a:p>
            </p:txBody>
          </p:sp>
          <p:sp>
            <p:nvSpPr>
              <p:cNvPr id="18" name="Rounded Rectangle 17"/>
              <p:cNvSpPr/>
              <p:nvPr/>
            </p:nvSpPr>
            <p:spPr>
              <a:xfrm>
                <a:off x="7867402" y="4226322"/>
                <a:ext cx="1524000" cy="6096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Volume banded</a:t>
                </a:r>
              </a:p>
            </p:txBody>
          </p:sp>
          <p:cxnSp>
            <p:nvCxnSpPr>
              <p:cNvPr id="45" name="Straight Connector 44"/>
              <p:cNvCxnSpPr/>
              <p:nvPr/>
            </p:nvCxnSpPr>
            <p:spPr>
              <a:xfrm>
                <a:off x="7746206" y="24368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6" name="Straight Connector 45"/>
              <p:cNvCxnSpPr/>
              <p:nvPr/>
            </p:nvCxnSpPr>
            <p:spPr>
              <a:xfrm>
                <a:off x="7746206" y="31226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7" name="Straight Connector 46"/>
              <p:cNvCxnSpPr/>
              <p:nvPr/>
            </p:nvCxnSpPr>
            <p:spPr>
              <a:xfrm>
                <a:off x="7746206" y="38084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8" name="Straight Connector 47"/>
              <p:cNvCxnSpPr/>
              <p:nvPr/>
            </p:nvCxnSpPr>
            <p:spPr>
              <a:xfrm>
                <a:off x="7746206" y="4494212"/>
                <a:ext cx="152400" cy="0"/>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49" name="Straight Connector 48"/>
              <p:cNvCxnSpPr/>
              <p:nvPr/>
            </p:nvCxnSpPr>
            <p:spPr>
              <a:xfrm>
                <a:off x="7746206" y="5180012"/>
                <a:ext cx="152400" cy="0"/>
              </a:xfrm>
              <a:prstGeom prst="line">
                <a:avLst/>
              </a:prstGeom>
              <a:ln/>
            </p:spPr>
            <p:style>
              <a:lnRef idx="1">
                <a:schemeClr val="accent1"/>
              </a:lnRef>
              <a:fillRef idx="2">
                <a:schemeClr val="accent1"/>
              </a:fillRef>
              <a:effectRef idx="1">
                <a:schemeClr val="accent1"/>
              </a:effectRef>
              <a:fontRef idx="minor">
                <a:schemeClr val="dk1"/>
              </a:fontRef>
            </p:style>
          </p:cxnSp>
        </p:grpSp>
        <p:sp>
          <p:nvSpPr>
            <p:cNvPr id="66" name="Rounded Rectangle 65"/>
            <p:cNvSpPr/>
            <p:nvPr/>
          </p:nvSpPr>
          <p:spPr>
            <a:xfrm>
              <a:off x="7670006" y="4550274"/>
              <a:ext cx="1817077" cy="54186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latin typeface="Arial"/>
                  <a:cs typeface="Arial"/>
                </a:rPr>
                <a:t>Bundled</a:t>
              </a:r>
            </a:p>
          </p:txBody>
        </p:sp>
      </p:grpSp>
      <p:sp>
        <p:nvSpPr>
          <p:cNvPr id="64" name="Rounded Rectangle 63"/>
          <p:cNvSpPr/>
          <p:nvPr/>
        </p:nvSpPr>
        <p:spPr>
          <a:xfrm>
            <a:off x="1143000" y="763487"/>
            <a:ext cx="2849393" cy="685800"/>
          </a:xfrm>
          <a:prstGeom prst="roundRect">
            <a:avLst/>
          </a:prstGeom>
          <a:ln/>
        </p:spPr>
        <p:style>
          <a:lnRef idx="1">
            <a:schemeClr val="accent4"/>
          </a:lnRef>
          <a:fillRef idx="2">
            <a:schemeClr val="accent4"/>
          </a:fillRef>
          <a:effectRef idx="1">
            <a:schemeClr val="accent4"/>
          </a:effectRef>
          <a:fontRef idx="minor">
            <a:schemeClr val="dk1"/>
          </a:fontRef>
        </p:style>
        <p:txBody>
          <a:bodyPr lIns="82314" tIns="41157" rIns="82314" bIns="41157" rtlCol="0" anchor="ctr"/>
          <a:lstStyle/>
          <a:p>
            <a:pPr algn="ctr"/>
            <a:r>
              <a:rPr lang="en-US" sz="1400" dirty="0" smtClean="0">
                <a:solidFill>
                  <a:schemeClr val="tx1"/>
                </a:solidFill>
                <a:latin typeface="Arial"/>
                <a:cs typeface="Arial"/>
              </a:rPr>
              <a:t>You Pay Developer – </a:t>
            </a:r>
          </a:p>
          <a:p>
            <a:pPr algn="ctr"/>
            <a:r>
              <a:rPr lang="en-US" sz="1400" dirty="0" smtClean="0">
                <a:solidFill>
                  <a:schemeClr val="tx1"/>
                </a:solidFill>
                <a:latin typeface="Arial"/>
                <a:cs typeface="Arial"/>
              </a:rPr>
              <a:t>Affiliate/Payment Processing</a:t>
            </a:r>
            <a:endParaRPr lang="en-US" sz="1400" dirty="0">
              <a:solidFill>
                <a:schemeClr val="tx1"/>
              </a:solidFill>
              <a:latin typeface="Arial"/>
              <a:cs typeface="Arial"/>
            </a:endParaRPr>
          </a:p>
        </p:txBody>
      </p:sp>
      <p:sp>
        <p:nvSpPr>
          <p:cNvPr id="67" name="Rounded Rectangle 66"/>
          <p:cNvSpPr/>
          <p:nvPr/>
        </p:nvSpPr>
        <p:spPr>
          <a:xfrm>
            <a:off x="4074940" y="763487"/>
            <a:ext cx="4840460" cy="635802"/>
          </a:xfrm>
          <a:prstGeom prst="roundRect">
            <a:avLst/>
          </a:prstGeom>
          <a:ln/>
        </p:spPr>
        <p:style>
          <a:lnRef idx="1">
            <a:schemeClr val="accent4"/>
          </a:lnRef>
          <a:fillRef idx="2">
            <a:schemeClr val="accent4"/>
          </a:fillRef>
          <a:effectRef idx="1">
            <a:schemeClr val="accent4"/>
          </a:effectRef>
          <a:fontRef idx="minor">
            <a:schemeClr val="dk1"/>
          </a:fontRef>
        </p:style>
        <p:txBody>
          <a:bodyPr lIns="82314" tIns="41157" rIns="82314" bIns="41157" rtlCol="0" anchor="ctr"/>
          <a:lstStyle/>
          <a:p>
            <a:pPr algn="ctr"/>
            <a:r>
              <a:rPr lang="en-US" sz="1400" dirty="0" smtClean="0">
                <a:solidFill>
                  <a:schemeClr val="tx1"/>
                </a:solidFill>
                <a:latin typeface="Arial"/>
                <a:cs typeface="Arial"/>
              </a:rPr>
              <a:t>Developer Pays – </a:t>
            </a:r>
          </a:p>
          <a:p>
            <a:pPr algn="ctr"/>
            <a:r>
              <a:rPr lang="en-US" sz="1400" dirty="0" smtClean="0">
                <a:solidFill>
                  <a:schemeClr val="tx1"/>
                </a:solidFill>
                <a:latin typeface="Arial"/>
                <a:cs typeface="Arial"/>
              </a:rPr>
              <a:t>Advertising/Data/Search/Cloud (storage/</a:t>
            </a:r>
            <a:r>
              <a:rPr lang="en-US" sz="1400" dirty="0" err="1" smtClean="0">
                <a:solidFill>
                  <a:schemeClr val="tx1"/>
                </a:solidFill>
                <a:latin typeface="Arial"/>
                <a:cs typeface="Arial"/>
              </a:rPr>
              <a:t>mgd</a:t>
            </a:r>
            <a:r>
              <a:rPr lang="en-US" sz="1400" dirty="0" smtClean="0">
                <a:solidFill>
                  <a:schemeClr val="tx1"/>
                </a:solidFill>
                <a:latin typeface="Arial"/>
                <a:cs typeface="Arial"/>
              </a:rPr>
              <a:t> services)</a:t>
            </a:r>
            <a:endParaRPr lang="en-US" sz="1400" dirty="0">
              <a:solidFill>
                <a:schemeClr val="tx1"/>
              </a:solidFill>
              <a:latin typeface="Arial"/>
              <a:cs typeface="Arial"/>
            </a:endParaRPr>
          </a:p>
        </p:txBody>
      </p:sp>
      <p:sp>
        <p:nvSpPr>
          <p:cNvPr id="4" name="Rounded Rectangle 3"/>
          <p:cNvSpPr/>
          <p:nvPr/>
        </p:nvSpPr>
        <p:spPr>
          <a:xfrm>
            <a:off x="228600" y="1449287"/>
            <a:ext cx="838200" cy="3048000"/>
          </a:xfrm>
          <a:prstGeom prst="round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dirty="0" smtClean="0"/>
              <a:t>Digital Assets</a:t>
            </a:r>
            <a:endParaRPr lang="en-US" dirty="0"/>
          </a:p>
        </p:txBody>
      </p:sp>
      <p:sp>
        <p:nvSpPr>
          <p:cNvPr id="51" name="Rounded Rectangle 50"/>
          <p:cNvSpPr/>
          <p:nvPr/>
        </p:nvSpPr>
        <p:spPr>
          <a:xfrm>
            <a:off x="152400" y="4953000"/>
            <a:ext cx="8763000" cy="732232"/>
          </a:xfrm>
          <a:prstGeom prst="roundRect">
            <a:avLst/>
          </a:prstGeom>
          <a:ln/>
        </p:spPr>
        <p:style>
          <a:lnRef idx="0">
            <a:schemeClr val="accent4"/>
          </a:lnRef>
          <a:fillRef idx="3">
            <a:schemeClr val="accent4"/>
          </a:fillRef>
          <a:effectRef idx="3">
            <a:schemeClr val="accent4"/>
          </a:effectRef>
          <a:fontRef idx="minor">
            <a:schemeClr val="lt1"/>
          </a:fontRef>
        </p:style>
        <p:txBody>
          <a:bodyPr lIns="82314" tIns="41157" rIns="82314" bIns="41157" rtlCol="0" anchor="ctr"/>
          <a:lstStyle/>
          <a:p>
            <a:pPr algn="ctr"/>
            <a:r>
              <a:rPr lang="en-US" sz="1600" dirty="0" smtClean="0">
                <a:solidFill>
                  <a:schemeClr val="bg1"/>
                </a:solidFill>
                <a:latin typeface="ARS Maquette Pro Medium"/>
                <a:cs typeface="ARS Maquette Pro Medium"/>
              </a:rPr>
              <a:t>Apigee Monetization Services</a:t>
            </a:r>
            <a:endParaRPr lang="en-US" sz="1600" dirty="0">
              <a:solidFill>
                <a:schemeClr val="bg1"/>
              </a:solidFill>
              <a:latin typeface="ARS Maquette Pro Medium"/>
              <a:cs typeface="ARS Maquette Pro Medium"/>
            </a:endParaRPr>
          </a:p>
        </p:txBody>
      </p:sp>
      <p:cxnSp>
        <p:nvCxnSpPr>
          <p:cNvPr id="14" name="Curved Connector 13"/>
          <p:cNvCxnSpPr/>
          <p:nvPr/>
        </p:nvCxnSpPr>
        <p:spPr>
          <a:xfrm rot="16200000" flipH="1">
            <a:off x="2895600" y="3886200"/>
            <a:ext cx="1143000" cy="9906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rot="5400000">
            <a:off x="4191000" y="3505200"/>
            <a:ext cx="1752600" cy="11430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Curved Connector 52"/>
          <p:cNvCxnSpPr/>
          <p:nvPr/>
        </p:nvCxnSpPr>
        <p:spPr>
          <a:xfrm rot="5400000">
            <a:off x="5600700" y="3543300"/>
            <a:ext cx="1676400" cy="11430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804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9" grpId="0" animBg="1"/>
      <p:bldP spid="64" grpId="0" animBg="1"/>
      <p:bldP spid="67" grpId="0" animBg="1"/>
      <p:bldP spid="4" grpId="0" animBg="1"/>
      <p:bldP spid="5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Up Arrow 137"/>
          <p:cNvSpPr/>
          <p:nvPr/>
        </p:nvSpPr>
        <p:spPr>
          <a:xfrm>
            <a:off x="2526434" y="3542056"/>
            <a:ext cx="744608" cy="918943"/>
          </a:xfrm>
          <a:prstGeom prst="upArrow">
            <a:avLst/>
          </a:prstGeom>
          <a:solidFill>
            <a:srgbClr val="FF4300"/>
          </a:solidFill>
          <a:ln>
            <a:noFill/>
          </a:ln>
        </p:spPr>
        <p:style>
          <a:lnRef idx="1">
            <a:schemeClr val="accent1"/>
          </a:lnRef>
          <a:fillRef idx="3">
            <a:schemeClr val="accent1"/>
          </a:fillRef>
          <a:effectRef idx="2">
            <a:schemeClr val="accent1"/>
          </a:effectRef>
          <a:fontRef idx="minor">
            <a:schemeClr val="lt1"/>
          </a:fontRef>
        </p:style>
        <p:txBody>
          <a:bodyPr lIns="82314" tIns="41157" rIns="82314" bIns="41157"/>
          <a:lstStyle/>
          <a:p>
            <a:endParaRPr lang="en-US">
              <a:latin typeface="Arial"/>
              <a:cs typeface="Arial"/>
            </a:endParaRPr>
          </a:p>
        </p:txBody>
      </p:sp>
      <p:sp>
        <p:nvSpPr>
          <p:cNvPr id="139" name="Down Arrow 138"/>
          <p:cNvSpPr/>
          <p:nvPr/>
        </p:nvSpPr>
        <p:spPr>
          <a:xfrm>
            <a:off x="5839764" y="3549781"/>
            <a:ext cx="744608" cy="924070"/>
          </a:xfrm>
          <a:prstGeom prst="downArrow">
            <a:avLst/>
          </a:prstGeom>
          <a:solidFill>
            <a:srgbClr val="FF4300"/>
          </a:solidFill>
          <a:ln>
            <a:noFill/>
          </a:ln>
        </p:spPr>
        <p:style>
          <a:lnRef idx="1">
            <a:schemeClr val="accent1"/>
          </a:lnRef>
          <a:fillRef idx="3">
            <a:schemeClr val="accent1"/>
          </a:fillRef>
          <a:effectRef idx="2">
            <a:schemeClr val="accent1"/>
          </a:effectRef>
          <a:fontRef idx="minor">
            <a:schemeClr val="lt1"/>
          </a:fontRef>
        </p:style>
        <p:txBody>
          <a:bodyPr lIns="82314" tIns="41157" rIns="82314" bIns="41157"/>
          <a:lstStyle/>
          <a:p>
            <a:endParaRPr lang="en-US">
              <a:latin typeface="Arial"/>
              <a:cs typeface="Arial"/>
            </a:endParaRPr>
          </a:p>
        </p:txBody>
      </p:sp>
      <p:sp>
        <p:nvSpPr>
          <p:cNvPr id="85" name="AutoShape 13"/>
          <p:cNvSpPr>
            <a:spLocks/>
          </p:cNvSpPr>
          <p:nvPr/>
        </p:nvSpPr>
        <p:spPr bwMode="auto">
          <a:xfrm>
            <a:off x="476953" y="4919611"/>
            <a:ext cx="8342363" cy="1212085"/>
          </a:xfrm>
          <a:prstGeom prst="roundRect">
            <a:avLst>
              <a:gd name="adj" fmla="val 6250"/>
            </a:avLst>
          </a:prstGeom>
          <a:solidFill>
            <a:schemeClr val="bg2">
              <a:lumMod val="60000"/>
              <a:lumOff val="40000"/>
            </a:schemeClr>
          </a:solidFill>
          <a:ln w="38100" cap="flat" cmpd="sng">
            <a:solidFill>
              <a:schemeClr val="tx2">
                <a:alpha val="42999"/>
              </a:schemeClr>
            </a:solidFill>
            <a:prstDash val="sysDash"/>
            <a:miter lim="800000"/>
            <a:headEnd type="none" w="med" len="med"/>
            <a:tailEnd type="none" w="med" len="med"/>
          </a:ln>
          <a:effectLst>
            <a:outerShdw blurRad="38100" dist="12699" dir="5400000" algn="ctr" rotWithShape="0">
              <a:srgbClr val="000000">
                <a:alpha val="17999"/>
              </a:srgbClr>
            </a:outerShdw>
          </a:effectLst>
        </p:spPr>
        <p:txBody>
          <a:bodyPr lIns="0" tIns="0" rIns="0" bIns="0"/>
          <a:lstStyle/>
          <a:p>
            <a:endParaRPr lang="en-US">
              <a:solidFill>
                <a:srgbClr val="656565"/>
              </a:solidFill>
              <a:latin typeface="Arial"/>
              <a:cs typeface="Arial"/>
            </a:endParaRPr>
          </a:p>
        </p:txBody>
      </p:sp>
      <p:sp>
        <p:nvSpPr>
          <p:cNvPr id="86" name="Rectangle 17"/>
          <p:cNvSpPr>
            <a:spLocks/>
          </p:cNvSpPr>
          <p:nvPr/>
        </p:nvSpPr>
        <p:spPr bwMode="auto">
          <a:xfrm>
            <a:off x="543672" y="5245265"/>
            <a:ext cx="1241013" cy="4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Developer Profile</a:t>
            </a:r>
          </a:p>
        </p:txBody>
      </p:sp>
      <p:sp>
        <p:nvSpPr>
          <p:cNvPr id="87" name="Line 28"/>
          <p:cNvSpPr>
            <a:spLocks noChangeShapeType="1"/>
          </p:cNvSpPr>
          <p:nvPr/>
        </p:nvSpPr>
        <p:spPr bwMode="auto">
          <a:xfrm>
            <a:off x="6318881" y="4991833"/>
            <a:ext cx="0" cy="1074868"/>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88" name="Line 29"/>
          <p:cNvSpPr>
            <a:spLocks noChangeShapeType="1"/>
          </p:cNvSpPr>
          <p:nvPr/>
        </p:nvSpPr>
        <p:spPr bwMode="auto">
          <a:xfrm>
            <a:off x="4041669" y="4991833"/>
            <a:ext cx="0" cy="1074868"/>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89" name="Line 30"/>
          <p:cNvSpPr>
            <a:spLocks noChangeShapeType="1"/>
          </p:cNvSpPr>
          <p:nvPr/>
        </p:nvSpPr>
        <p:spPr bwMode="auto">
          <a:xfrm>
            <a:off x="2890501" y="4991833"/>
            <a:ext cx="0" cy="1074868"/>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92" name="Line 38"/>
          <p:cNvSpPr>
            <a:spLocks noChangeShapeType="1"/>
          </p:cNvSpPr>
          <p:nvPr/>
        </p:nvSpPr>
        <p:spPr bwMode="auto">
          <a:xfrm>
            <a:off x="1764457" y="4976785"/>
            <a:ext cx="0" cy="1074868"/>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94" name="Rectangle 17"/>
          <p:cNvSpPr>
            <a:spLocks/>
          </p:cNvSpPr>
          <p:nvPr/>
        </p:nvSpPr>
        <p:spPr bwMode="auto">
          <a:xfrm>
            <a:off x="2888560" y="5246643"/>
            <a:ext cx="1241013" cy="4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Purchased </a:t>
            </a:r>
          </a:p>
          <a:p>
            <a:pPr algn="ctr"/>
            <a:r>
              <a:rPr lang="en-US" sz="1300" b="1" dirty="0">
                <a:solidFill>
                  <a:srgbClr val="656565"/>
                </a:solidFill>
                <a:latin typeface="Arial"/>
                <a:ea typeface="ＭＳ Ｐゴシック" charset="0"/>
                <a:cs typeface="Arial"/>
                <a:sym typeface="Helvetica" charset="0"/>
              </a:rPr>
              <a:t>Plan</a:t>
            </a:r>
          </a:p>
        </p:txBody>
      </p:sp>
      <p:sp>
        <p:nvSpPr>
          <p:cNvPr id="95" name="Rectangle 17"/>
          <p:cNvSpPr>
            <a:spLocks/>
          </p:cNvSpPr>
          <p:nvPr/>
        </p:nvSpPr>
        <p:spPr bwMode="auto">
          <a:xfrm>
            <a:off x="5196384" y="5229184"/>
            <a:ext cx="1103122" cy="66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Billings &amp; Revenue  Reports</a:t>
            </a:r>
          </a:p>
        </p:txBody>
      </p:sp>
      <p:sp>
        <p:nvSpPr>
          <p:cNvPr id="97" name="Line 28"/>
          <p:cNvSpPr>
            <a:spLocks noChangeShapeType="1"/>
          </p:cNvSpPr>
          <p:nvPr/>
        </p:nvSpPr>
        <p:spPr bwMode="auto">
          <a:xfrm>
            <a:off x="7507736" y="4991833"/>
            <a:ext cx="0" cy="1074868"/>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0" name="Line 28"/>
          <p:cNvSpPr>
            <a:spLocks noChangeShapeType="1"/>
          </p:cNvSpPr>
          <p:nvPr/>
        </p:nvSpPr>
        <p:spPr bwMode="auto">
          <a:xfrm>
            <a:off x="5180275" y="4991833"/>
            <a:ext cx="0" cy="1074868"/>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1" name="Rectangle 17"/>
          <p:cNvSpPr>
            <a:spLocks/>
          </p:cNvSpPr>
          <p:nvPr/>
        </p:nvSpPr>
        <p:spPr bwMode="auto">
          <a:xfrm>
            <a:off x="4098954" y="5220283"/>
            <a:ext cx="1034177" cy="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Prepaid Balance Management</a:t>
            </a:r>
          </a:p>
        </p:txBody>
      </p:sp>
      <p:sp>
        <p:nvSpPr>
          <p:cNvPr id="120" name="Rectangle 36"/>
          <p:cNvSpPr>
            <a:spLocks/>
          </p:cNvSpPr>
          <p:nvPr/>
        </p:nvSpPr>
        <p:spPr bwMode="auto">
          <a:xfrm>
            <a:off x="970523" y="4359580"/>
            <a:ext cx="2125101" cy="3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500" dirty="0">
                <a:solidFill>
                  <a:srgbClr val="656565"/>
                </a:solidFill>
                <a:latin typeface="Arial"/>
                <a:ea typeface="ＭＳ Ｐゴシック" charset="0"/>
                <a:cs typeface="Arial"/>
                <a:sym typeface="Helvetica" charset="0"/>
              </a:rPr>
              <a:t>Developer/Partner </a:t>
            </a:r>
          </a:p>
        </p:txBody>
      </p:sp>
      <p:sp>
        <p:nvSpPr>
          <p:cNvPr id="126" name="Rectangle 17"/>
          <p:cNvSpPr>
            <a:spLocks/>
          </p:cNvSpPr>
          <p:nvPr/>
        </p:nvSpPr>
        <p:spPr bwMode="auto">
          <a:xfrm>
            <a:off x="1743894" y="5250391"/>
            <a:ext cx="1241013" cy="4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User Role Management </a:t>
            </a:r>
          </a:p>
        </p:txBody>
      </p:sp>
      <p:sp>
        <p:nvSpPr>
          <p:cNvPr id="132" name="Rectangle 17"/>
          <p:cNvSpPr>
            <a:spLocks/>
          </p:cNvSpPr>
          <p:nvPr/>
        </p:nvSpPr>
        <p:spPr bwMode="auto">
          <a:xfrm>
            <a:off x="6371481" y="5147109"/>
            <a:ext cx="1103122" cy="64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Received Billing Docs</a:t>
            </a:r>
          </a:p>
        </p:txBody>
      </p:sp>
      <p:sp>
        <p:nvSpPr>
          <p:cNvPr id="134" name="Rectangle 17"/>
          <p:cNvSpPr>
            <a:spLocks/>
          </p:cNvSpPr>
          <p:nvPr/>
        </p:nvSpPr>
        <p:spPr bwMode="auto">
          <a:xfrm>
            <a:off x="7568457" y="5283289"/>
            <a:ext cx="1103122" cy="24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nchor="ctr" anchorCtr="0"/>
          <a:lstStyle/>
          <a:p>
            <a:pPr algn="ctr"/>
            <a:r>
              <a:rPr lang="en-US" sz="1300" b="1" dirty="0">
                <a:solidFill>
                  <a:srgbClr val="656565"/>
                </a:solidFill>
                <a:latin typeface="Arial"/>
                <a:ea typeface="ＭＳ Ｐゴシック" charset="0"/>
                <a:cs typeface="Arial"/>
                <a:sym typeface="Helvetica" charset="0"/>
              </a:rPr>
              <a:t>Notifications</a:t>
            </a:r>
          </a:p>
        </p:txBody>
      </p:sp>
      <p:pic>
        <p:nvPicPr>
          <p:cNvPr id="51" name="Picture 50"/>
          <p:cNvPicPr>
            <a:picLocks noChangeAspect="1"/>
          </p:cNvPicPr>
          <p:nvPr/>
        </p:nvPicPr>
        <p:blipFill>
          <a:blip r:embed="rId3"/>
          <a:stretch>
            <a:fillRect/>
          </a:stretch>
        </p:blipFill>
        <p:spPr>
          <a:xfrm>
            <a:off x="472960" y="4140031"/>
            <a:ext cx="426884" cy="621573"/>
          </a:xfrm>
          <a:prstGeom prst="rect">
            <a:avLst/>
          </a:prstGeom>
        </p:spPr>
      </p:pic>
      <p:grpSp>
        <p:nvGrpSpPr>
          <p:cNvPr id="3" name="Group 2"/>
          <p:cNvGrpSpPr/>
          <p:nvPr/>
        </p:nvGrpSpPr>
        <p:grpSpPr>
          <a:xfrm>
            <a:off x="409352" y="1154556"/>
            <a:ext cx="8359799" cy="2129638"/>
            <a:chOff x="496633" y="4189209"/>
            <a:chExt cx="9287215" cy="2365279"/>
          </a:xfrm>
        </p:grpSpPr>
        <p:sp>
          <p:nvSpPr>
            <p:cNvPr id="75" name="Rectangle 52"/>
            <p:cNvSpPr>
              <a:spLocks/>
            </p:cNvSpPr>
            <p:nvPr/>
          </p:nvSpPr>
          <p:spPr bwMode="auto">
            <a:xfrm rot="16200000">
              <a:off x="1184247" y="4346504"/>
              <a:ext cx="0" cy="3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endParaRPr lang="en-US" sz="2300" b="1" dirty="0">
                <a:solidFill>
                  <a:srgbClr val="44424D"/>
                </a:solidFill>
                <a:latin typeface="Arial"/>
                <a:ea typeface="ＭＳ Ｐゴシック" charset="0"/>
                <a:cs typeface="Arial"/>
                <a:sym typeface="Helvetica" charset="0"/>
              </a:endParaRPr>
            </a:p>
          </p:txBody>
        </p:sp>
        <p:sp>
          <p:nvSpPr>
            <p:cNvPr id="78" name="Rectangle 36"/>
            <p:cNvSpPr>
              <a:spLocks/>
            </p:cNvSpPr>
            <p:nvPr/>
          </p:nvSpPr>
          <p:spPr bwMode="auto">
            <a:xfrm>
              <a:off x="1409896" y="4344653"/>
              <a:ext cx="1485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500" dirty="0">
                  <a:solidFill>
                    <a:srgbClr val="656565"/>
                  </a:solidFill>
                  <a:latin typeface="Arial"/>
                  <a:ea typeface="ＭＳ Ｐゴシック" charset="0"/>
                  <a:cs typeface="Arial"/>
                  <a:sym typeface="Helvetica" charset="0"/>
                </a:rPr>
                <a:t>Business</a:t>
              </a:r>
            </a:p>
          </p:txBody>
        </p:sp>
        <p:sp>
          <p:nvSpPr>
            <p:cNvPr id="103" name="AutoShape 13"/>
            <p:cNvSpPr>
              <a:spLocks/>
            </p:cNvSpPr>
            <p:nvPr/>
          </p:nvSpPr>
          <p:spPr bwMode="auto">
            <a:xfrm>
              <a:off x="498451" y="5073999"/>
              <a:ext cx="9285397" cy="1346200"/>
            </a:xfrm>
            <a:prstGeom prst="roundRect">
              <a:avLst>
                <a:gd name="adj" fmla="val 6250"/>
              </a:avLst>
            </a:prstGeom>
            <a:solidFill>
              <a:schemeClr val="bg2">
                <a:lumMod val="60000"/>
                <a:lumOff val="40000"/>
              </a:schemeClr>
            </a:solidFill>
            <a:ln w="38100" cap="flat" cmpd="sng">
              <a:solidFill>
                <a:schemeClr val="tx2">
                  <a:alpha val="42999"/>
                </a:schemeClr>
              </a:solidFill>
              <a:prstDash val="sysDash"/>
              <a:miter lim="800000"/>
              <a:headEnd type="none" w="med" len="med"/>
              <a:tailEnd type="none" w="med" len="med"/>
            </a:ln>
            <a:effectLst>
              <a:outerShdw blurRad="38100" dist="12699" dir="5400000" algn="ctr" rotWithShape="0">
                <a:srgbClr val="000000">
                  <a:alpha val="17999"/>
                </a:srgbClr>
              </a:outerShdw>
            </a:effectLst>
          </p:spPr>
          <p:txBody>
            <a:bodyPr lIns="0" tIns="0" rIns="0" bIns="0"/>
            <a:lstStyle/>
            <a:p>
              <a:endParaRPr lang="en-US" dirty="0">
                <a:solidFill>
                  <a:srgbClr val="656565"/>
                </a:solidFill>
                <a:latin typeface="Arial"/>
                <a:cs typeface="Arial"/>
              </a:endParaRPr>
            </a:p>
          </p:txBody>
        </p:sp>
        <p:sp>
          <p:nvSpPr>
            <p:cNvPr id="104" name="Line 28"/>
            <p:cNvSpPr>
              <a:spLocks noChangeShapeType="1"/>
            </p:cNvSpPr>
            <p:nvPr/>
          </p:nvSpPr>
          <p:spPr bwMode="auto">
            <a:xfrm>
              <a:off x="7066668" y="5117434"/>
              <a:ext cx="0" cy="1257566"/>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5" name="Line 29"/>
            <p:cNvSpPr>
              <a:spLocks noChangeShapeType="1"/>
            </p:cNvSpPr>
            <p:nvPr/>
          </p:nvSpPr>
          <p:spPr bwMode="auto">
            <a:xfrm>
              <a:off x="5750696" y="5164487"/>
              <a:ext cx="0" cy="1193800"/>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6" name="Line 30"/>
            <p:cNvSpPr>
              <a:spLocks noChangeShapeType="1"/>
            </p:cNvSpPr>
            <p:nvPr/>
          </p:nvSpPr>
          <p:spPr bwMode="auto">
            <a:xfrm>
              <a:off x="3197159" y="5164487"/>
              <a:ext cx="0" cy="1193800"/>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7" name="Line 38"/>
            <p:cNvSpPr>
              <a:spLocks noChangeShapeType="1"/>
            </p:cNvSpPr>
            <p:nvPr/>
          </p:nvSpPr>
          <p:spPr bwMode="auto">
            <a:xfrm>
              <a:off x="1945457" y="5164487"/>
              <a:ext cx="0" cy="1193800"/>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8" name="Line 28"/>
            <p:cNvSpPr>
              <a:spLocks noChangeShapeType="1"/>
            </p:cNvSpPr>
            <p:nvPr/>
          </p:nvSpPr>
          <p:spPr bwMode="auto">
            <a:xfrm>
              <a:off x="8413853" y="5150860"/>
              <a:ext cx="0" cy="1193800"/>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09" name="Rectangle 17"/>
            <p:cNvSpPr>
              <a:spLocks/>
            </p:cNvSpPr>
            <p:nvPr/>
          </p:nvSpPr>
          <p:spPr bwMode="auto">
            <a:xfrm>
              <a:off x="650845" y="4850026"/>
              <a:ext cx="1301301"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l"/>
              <a:endParaRPr lang="en-US" sz="1000" dirty="0">
                <a:solidFill>
                  <a:srgbClr val="FFFFFF"/>
                </a:solidFill>
                <a:latin typeface="Arial"/>
                <a:ea typeface="ＭＳ Ｐゴシック" charset="0"/>
                <a:cs typeface="Arial"/>
                <a:sym typeface="Helvetica" charset="0"/>
              </a:endParaRPr>
            </a:p>
          </p:txBody>
        </p:sp>
        <p:sp>
          <p:nvSpPr>
            <p:cNvPr id="115" name="Line 29"/>
            <p:cNvSpPr>
              <a:spLocks noChangeShapeType="1"/>
            </p:cNvSpPr>
            <p:nvPr/>
          </p:nvSpPr>
          <p:spPr bwMode="auto">
            <a:xfrm>
              <a:off x="4482283" y="5167573"/>
              <a:ext cx="0" cy="1193800"/>
            </a:xfrm>
            <a:prstGeom prst="line">
              <a:avLst/>
            </a:prstGeom>
            <a:noFill/>
            <a:ln w="38100" cap="flat" cmpd="sng">
              <a:solidFill>
                <a:schemeClr val="tx2">
                  <a:alpha val="42999"/>
                </a:schemeClr>
              </a:solidFill>
              <a:prstDash val="sys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Arial"/>
                <a:cs typeface="Arial"/>
              </a:endParaRPr>
            </a:p>
          </p:txBody>
        </p:sp>
        <p:sp>
          <p:nvSpPr>
            <p:cNvPr id="124" name="Rectangle 17"/>
            <p:cNvSpPr>
              <a:spLocks/>
            </p:cNvSpPr>
            <p:nvPr/>
          </p:nvSpPr>
          <p:spPr bwMode="auto">
            <a:xfrm>
              <a:off x="4589883" y="4969000"/>
              <a:ext cx="110295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l"/>
              <a:endParaRPr lang="en-US" sz="1300" dirty="0">
                <a:solidFill>
                  <a:srgbClr val="FFFFFF"/>
                </a:solidFill>
                <a:latin typeface="Arial"/>
                <a:ea typeface="ＭＳ Ｐゴシック" charset="0"/>
                <a:cs typeface="Arial"/>
                <a:sym typeface="Helvetica" charset="0"/>
              </a:endParaRPr>
            </a:p>
          </p:txBody>
        </p:sp>
        <p:sp>
          <p:nvSpPr>
            <p:cNvPr id="125" name="Rectangle 17"/>
            <p:cNvSpPr>
              <a:spLocks/>
            </p:cNvSpPr>
            <p:nvPr/>
          </p:nvSpPr>
          <p:spPr bwMode="auto">
            <a:xfrm>
              <a:off x="601623" y="5422765"/>
              <a:ext cx="1378688" cy="77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Business</a:t>
              </a:r>
              <a:br>
                <a:rPr lang="en-US" sz="1300" b="1" dirty="0">
                  <a:solidFill>
                    <a:srgbClr val="656565"/>
                  </a:solidFill>
                  <a:latin typeface="Arial"/>
                  <a:ea typeface="ＭＳ Ｐゴシック" charset="0"/>
                  <a:cs typeface="Arial"/>
                  <a:sym typeface="Helvetica" charset="0"/>
                </a:rPr>
              </a:br>
              <a:r>
                <a:rPr lang="en-US" sz="1300" b="1" dirty="0">
                  <a:solidFill>
                    <a:srgbClr val="656565"/>
                  </a:solidFill>
                  <a:latin typeface="Arial"/>
                  <a:ea typeface="ＭＳ Ｐゴシック" charset="0"/>
                  <a:cs typeface="Arial"/>
                  <a:sym typeface="Helvetica" charset="0"/>
                </a:rPr>
                <a:t>Profile</a:t>
              </a:r>
            </a:p>
          </p:txBody>
        </p:sp>
        <p:sp>
          <p:nvSpPr>
            <p:cNvPr id="128" name="Rectangle 17"/>
            <p:cNvSpPr>
              <a:spLocks/>
            </p:cNvSpPr>
            <p:nvPr/>
          </p:nvSpPr>
          <p:spPr bwMode="auto">
            <a:xfrm>
              <a:off x="1882106" y="5334999"/>
              <a:ext cx="1378688"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Developer Category/ Billing Type Management</a:t>
              </a:r>
            </a:p>
          </p:txBody>
        </p:sp>
        <p:sp>
          <p:nvSpPr>
            <p:cNvPr id="129" name="Rectangle 17"/>
            <p:cNvSpPr>
              <a:spLocks/>
            </p:cNvSpPr>
            <p:nvPr/>
          </p:nvSpPr>
          <p:spPr bwMode="auto">
            <a:xfrm>
              <a:off x="3148249" y="5439141"/>
              <a:ext cx="1378688" cy="92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Catalog &amp; Plan Configuration </a:t>
              </a:r>
            </a:p>
          </p:txBody>
        </p:sp>
        <p:sp>
          <p:nvSpPr>
            <p:cNvPr id="130" name="Rectangle 17"/>
            <p:cNvSpPr>
              <a:spLocks/>
            </p:cNvSpPr>
            <p:nvPr/>
          </p:nvSpPr>
          <p:spPr bwMode="auto">
            <a:xfrm>
              <a:off x="4510250" y="5443826"/>
              <a:ext cx="1246856" cy="28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Prepaid integration</a:t>
              </a:r>
            </a:p>
          </p:txBody>
        </p:sp>
        <p:sp>
          <p:nvSpPr>
            <p:cNvPr id="131" name="Rectangle 17"/>
            <p:cNvSpPr>
              <a:spLocks/>
            </p:cNvSpPr>
            <p:nvPr/>
          </p:nvSpPr>
          <p:spPr bwMode="auto">
            <a:xfrm>
              <a:off x="5734318" y="5439180"/>
              <a:ext cx="1225500" cy="26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Billing, Revenue &amp; Reports</a:t>
              </a:r>
            </a:p>
          </p:txBody>
        </p:sp>
        <p:sp>
          <p:nvSpPr>
            <p:cNvPr id="133" name="Rectangle 17"/>
            <p:cNvSpPr>
              <a:spLocks/>
            </p:cNvSpPr>
            <p:nvPr/>
          </p:nvSpPr>
          <p:spPr bwMode="auto">
            <a:xfrm>
              <a:off x="7074141" y="5436943"/>
              <a:ext cx="1225500" cy="91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Adjustments, Billing Docs</a:t>
              </a:r>
            </a:p>
          </p:txBody>
        </p:sp>
        <p:sp>
          <p:nvSpPr>
            <p:cNvPr id="135" name="Rectangle 17"/>
            <p:cNvSpPr>
              <a:spLocks/>
            </p:cNvSpPr>
            <p:nvPr/>
          </p:nvSpPr>
          <p:spPr bwMode="auto">
            <a:xfrm>
              <a:off x="8445502" y="5430794"/>
              <a:ext cx="1225500" cy="112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alpha val="79999"/>
                    </a:schemeClr>
                  </a:solidFill>
                  <a:miter lim="800000"/>
                  <a:headEnd type="none" w="med" len="med"/>
                  <a:tailEnd type="none" w="med" len="med"/>
                </a14:hiddenLine>
              </a:ext>
            </a:extLst>
          </p:spPr>
          <p:txBody>
            <a:bodyPr lIns="0" tIns="0" rIns="0" bIns="0"/>
            <a:lstStyle/>
            <a:p>
              <a:pPr algn="ctr"/>
              <a:r>
                <a:rPr lang="en-US" sz="1300" b="1" dirty="0">
                  <a:solidFill>
                    <a:srgbClr val="656565"/>
                  </a:solidFill>
                  <a:latin typeface="Arial"/>
                  <a:ea typeface="ＭＳ Ｐゴシック" charset="0"/>
                  <a:cs typeface="Arial"/>
                  <a:sym typeface="Helvetica" charset="0"/>
                </a:rPr>
                <a:t>Limits/ Notifications</a:t>
              </a:r>
            </a:p>
          </p:txBody>
        </p:sp>
        <p:pic>
          <p:nvPicPr>
            <p:cNvPr id="52" name="Picture 51"/>
            <p:cNvPicPr>
              <a:picLocks noChangeAspect="1"/>
            </p:cNvPicPr>
            <p:nvPr/>
          </p:nvPicPr>
          <p:blipFill>
            <a:blip r:embed="rId4"/>
            <a:stretch>
              <a:fillRect/>
            </a:stretch>
          </p:blipFill>
          <p:spPr>
            <a:xfrm>
              <a:off x="496633" y="4189209"/>
              <a:ext cx="852299" cy="670348"/>
            </a:xfrm>
            <a:prstGeom prst="rect">
              <a:avLst/>
            </a:prstGeom>
          </p:spPr>
        </p:pic>
      </p:grpSp>
      <p:sp>
        <p:nvSpPr>
          <p:cNvPr id="42"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Monetization Services: functionality overview</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01035264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137480" y="1000780"/>
            <a:ext cx="3930320" cy="523220"/>
          </a:xfrm>
          <a:prstGeom prst="rect">
            <a:avLst/>
          </a:prstGeom>
          <a:noFill/>
        </p:spPr>
        <p:txBody>
          <a:bodyPr wrap="square" rtlCol="0">
            <a:spAutoFit/>
          </a:bodyPr>
          <a:lstStyle/>
          <a:p>
            <a:r>
              <a:rPr lang="en-US" sz="2800" b="1" dirty="0" smtClean="0">
                <a:solidFill>
                  <a:schemeClr val="bg1">
                    <a:lumMod val="50000"/>
                  </a:schemeClr>
                </a:solidFill>
                <a:latin typeface="Calibri"/>
                <a:cs typeface="Calibri"/>
              </a:rPr>
              <a:t>Set flexible plans . . . </a:t>
            </a:r>
            <a:endParaRPr lang="en-US" sz="2800" b="1" dirty="0">
              <a:solidFill>
                <a:schemeClr val="bg1">
                  <a:lumMod val="50000"/>
                </a:schemeClr>
              </a:solidFill>
              <a:latin typeface="Calibri"/>
              <a:cs typeface="Calibri"/>
            </a:endParaRPr>
          </a:p>
        </p:txBody>
      </p:sp>
      <p:pic>
        <p:nvPicPr>
          <p:cNvPr id="2" name="Picture 1"/>
          <p:cNvPicPr>
            <a:picLocks noChangeAspect="1"/>
          </p:cNvPicPr>
          <p:nvPr/>
        </p:nvPicPr>
        <p:blipFill>
          <a:blip r:embed="rId3"/>
          <a:stretch>
            <a:fillRect/>
          </a:stretch>
        </p:blipFill>
        <p:spPr>
          <a:xfrm>
            <a:off x="228600" y="457200"/>
            <a:ext cx="4648200" cy="1796059"/>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4"/>
          <a:stretch>
            <a:fillRect/>
          </a:stretch>
        </p:blipFill>
        <p:spPr>
          <a:xfrm>
            <a:off x="990600" y="2362200"/>
            <a:ext cx="5994400" cy="1828800"/>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5"/>
          <a:stretch>
            <a:fillRect/>
          </a:stretch>
        </p:blipFill>
        <p:spPr>
          <a:xfrm>
            <a:off x="4419600" y="3429000"/>
            <a:ext cx="4459041" cy="3179034"/>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0838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200" y="1342392"/>
            <a:ext cx="7543800" cy="5058408"/>
          </a:xfrm>
          <a:prstGeom prst="rect">
            <a:avLst/>
          </a:prstGeom>
          <a:ln>
            <a:noFill/>
          </a:ln>
          <a:effectLst>
            <a:outerShdw blurRad="292100" dist="139700" dir="2700000" algn="tl" rotWithShape="0">
              <a:srgbClr val="333333">
                <a:alpha val="65000"/>
              </a:srgbClr>
            </a:outerShdw>
          </a:effectLst>
        </p:spPr>
      </p:pic>
      <p:sp>
        <p:nvSpPr>
          <p:cNvPr id="7" name="TextBox 3"/>
          <p:cNvSpPr txBox="1">
            <a:spLocks noChangeArrowheads="1"/>
          </p:cNvSpPr>
          <p:nvPr/>
        </p:nvSpPr>
        <p:spPr bwMode="auto">
          <a:xfrm>
            <a:off x="381000" y="381000"/>
            <a:ext cx="815340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Automatically publish them to Developer Portal(s)</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41446265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5-08 at 3.03.3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3580" y="990600"/>
            <a:ext cx="7856840" cy="5433776"/>
          </a:xfrm>
          <a:prstGeom prst="rect">
            <a:avLst/>
          </a:prstGeom>
        </p:spPr>
      </p:pic>
      <p:sp>
        <p:nvSpPr>
          <p:cNvPr id="3" name="Rectangle 4"/>
          <p:cNvSpPr>
            <a:spLocks/>
          </p:cNvSpPr>
          <p:nvPr/>
        </p:nvSpPr>
        <p:spPr bwMode="auto">
          <a:xfrm>
            <a:off x="2133600" y="406400"/>
            <a:ext cx="4876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algn="ctr"/>
            <a:r>
              <a:rPr lang="en-US" sz="2800" b="1" dirty="0" smtClean="0">
                <a:latin typeface="Courier" charset="0"/>
                <a:ea typeface="ＭＳ Ｐゴシック" charset="0"/>
                <a:sym typeface="Courier" charset="0"/>
              </a:rPr>
              <a:t>slideshare.net</a:t>
            </a:r>
            <a:r>
              <a:rPr lang="en-US" sz="2800" b="1" dirty="0">
                <a:latin typeface="Courier" charset="0"/>
                <a:ea typeface="ＭＳ Ｐゴシック" charset="0"/>
                <a:sym typeface="Courier" charset="0"/>
              </a:rPr>
              <a:t>/apigee</a:t>
            </a:r>
            <a:endParaRPr lang="en-US" sz="2800" b="1" dirty="0">
              <a:solidFill>
                <a:schemeClr val="tx1"/>
              </a:solidFill>
              <a:latin typeface="Courier" charset="0"/>
              <a:ea typeface="ＭＳ Ｐゴシック" charset="0"/>
              <a:sym typeface="Courier" charset="0"/>
            </a:endParaRPr>
          </a:p>
        </p:txBody>
      </p:sp>
    </p:spTree>
    <p:extLst>
      <p:ext uri="{BB962C8B-B14F-4D97-AF65-F5344CB8AC3E}">
        <p14:creationId xmlns:p14="http://schemas.microsoft.com/office/powerpoint/2010/main" val="10757187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7853" y="1219200"/>
            <a:ext cx="4719947" cy="216525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546618" y="4419600"/>
            <a:ext cx="4406382" cy="215697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3352800" y="3200400"/>
            <a:ext cx="5592964" cy="2148965"/>
          </a:xfrm>
          <a:prstGeom prst="rect">
            <a:avLst/>
          </a:prstGeom>
          <a:ln>
            <a:noFill/>
          </a:ln>
          <a:effectLst>
            <a:outerShdw blurRad="292100" dist="139700" dir="2700000" algn="tl" rotWithShape="0">
              <a:srgbClr val="333333">
                <a:alpha val="65000"/>
              </a:srgbClr>
            </a:outerShdw>
          </a:effectLst>
        </p:spPr>
      </p:pic>
      <p:sp>
        <p:nvSpPr>
          <p:cNvPr id="9"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Self service for partners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7629421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14407" y="1057959"/>
            <a:ext cx="5429193" cy="511424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3657600" y="1371600"/>
            <a:ext cx="5105400" cy="5199797"/>
          </a:xfrm>
          <a:prstGeom prst="rect">
            <a:avLst/>
          </a:prstGeom>
          <a:ln>
            <a:noFill/>
          </a:ln>
          <a:effectLst>
            <a:outerShdw blurRad="292100" dist="139700" dir="2700000" algn="tl" rotWithShape="0">
              <a:srgbClr val="333333">
                <a:alpha val="65000"/>
              </a:srgbClr>
            </a:outerShdw>
          </a:effectLst>
        </p:spPr>
      </p:pic>
      <p:sp>
        <p:nvSpPr>
          <p:cNvPr id="9"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Limits, notifications, and monitoring</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2747957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999" y="1066800"/>
            <a:ext cx="4545059" cy="3657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4038600" y="1371600"/>
            <a:ext cx="4914900" cy="3276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578420" y="4783700"/>
            <a:ext cx="5508180" cy="1921900"/>
          </a:xfrm>
          <a:prstGeom prst="rect">
            <a:avLst/>
          </a:prstGeom>
        </p:spPr>
      </p:pic>
      <p:sp>
        <p:nvSpPr>
          <p:cNvPr id="8" name="TextBox 3"/>
          <p:cNvSpPr txBox="1">
            <a:spLocks noChangeArrowheads="1"/>
          </p:cNvSpPr>
          <p:nvPr/>
        </p:nvSpPr>
        <p:spPr bwMode="auto">
          <a:xfrm>
            <a:off x="381000" y="3810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Real-time reporting for the business and partners</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23690608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Monetization delivers on</a:t>
            </a:r>
          </a:p>
          <a:p>
            <a:pPr lvl="1"/>
            <a:r>
              <a:rPr lang="en-US" dirty="0" smtClean="0"/>
              <a:t>Alignment </a:t>
            </a:r>
            <a:r>
              <a:rPr lang="en-US" dirty="0" err="1" smtClean="0"/>
              <a:t>btwn</a:t>
            </a:r>
            <a:r>
              <a:rPr lang="en-US" dirty="0" smtClean="0"/>
              <a:t> marketing and IT</a:t>
            </a:r>
          </a:p>
          <a:p>
            <a:pPr lvl="1"/>
            <a:r>
              <a:rPr lang="en-US" dirty="0" smtClean="0"/>
              <a:t>Efficiency</a:t>
            </a:r>
          </a:p>
          <a:p>
            <a:pPr lvl="1"/>
            <a:r>
              <a:rPr lang="en-US" dirty="0" smtClean="0"/>
              <a:t>ROV</a:t>
            </a:r>
          </a:p>
          <a:p>
            <a:r>
              <a:rPr lang="en-US" dirty="0" smtClean="0"/>
              <a:t>And can change the game for you &amp; make you a digital landlord…</a:t>
            </a:r>
          </a:p>
          <a:p>
            <a:r>
              <a:rPr lang="en-US" dirty="0" smtClean="0"/>
              <a:t>Here’s how…</a:t>
            </a:r>
            <a:endParaRPr lang="en-US" dirty="0"/>
          </a:p>
        </p:txBody>
      </p:sp>
      <p:sp>
        <p:nvSpPr>
          <p:cNvPr id="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5" name="TextBox 1"/>
          <p:cNvSpPr txBox="1">
            <a:spLocks noChangeArrowheads="1"/>
          </p:cNvSpPr>
          <p:nvPr/>
        </p:nvSpPr>
        <p:spPr bwMode="auto">
          <a:xfrm>
            <a:off x="609600" y="3083004"/>
            <a:ext cx="7086600" cy="1015663"/>
          </a:xfrm>
          <a:prstGeom prst="rect">
            <a:avLst/>
          </a:prstGeom>
          <a:noFill/>
          <a:ln w="9525">
            <a:noFill/>
            <a:miter lim="800000"/>
            <a:headEnd/>
            <a:tailEnd/>
          </a:ln>
        </p:spPr>
        <p:txBody>
          <a:bodyPr wrap="square">
            <a:spAutoFit/>
          </a:bodyPr>
          <a:lstStyle/>
          <a:p>
            <a:r>
              <a:rPr lang="en-US" sz="6000" dirty="0" smtClean="0">
                <a:solidFill>
                  <a:schemeClr val="bg1"/>
                </a:solidFill>
                <a:latin typeface="Calibri" pitchFamily="34" charset="0"/>
              </a:rPr>
              <a:t>Recap . . .</a:t>
            </a:r>
            <a:endParaRPr lang="en-US" sz="6000" dirty="0">
              <a:solidFill>
                <a:schemeClr val="bg1"/>
              </a:solidFill>
              <a:latin typeface="Calibri" pitchFamily="34" charset="0"/>
            </a:endParaRPr>
          </a:p>
        </p:txBody>
      </p:sp>
    </p:spTree>
    <p:extLst>
      <p:ext uri="{BB962C8B-B14F-4D97-AF65-F5344CB8AC3E}">
        <p14:creationId xmlns:p14="http://schemas.microsoft.com/office/powerpoint/2010/main" val="355829073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3837"/>
            <a:ext cx="8229600" cy="3916363"/>
          </a:xfrm>
        </p:spPr>
        <p:txBody>
          <a:bodyPr/>
          <a:lstStyle/>
          <a:p>
            <a:pPr marL="0" indent="0">
              <a:buNone/>
            </a:pPr>
            <a:r>
              <a:rPr lang="en-US" sz="2800" dirty="0" smtClean="0"/>
              <a:t>Uncover the digital assets at your company.</a:t>
            </a:r>
          </a:p>
          <a:p>
            <a:pPr marL="0" indent="0">
              <a:buNone/>
            </a:pPr>
            <a:endParaRPr lang="en-US" sz="2800" dirty="0" smtClean="0"/>
          </a:p>
          <a:p>
            <a:pPr marL="0" indent="0">
              <a:buNone/>
            </a:pPr>
            <a:r>
              <a:rPr lang="en-US" sz="2800" dirty="0" smtClean="0"/>
              <a:t>Unlock their real-world value across every audience.</a:t>
            </a:r>
          </a:p>
          <a:p>
            <a:pPr marL="0" indent="0">
              <a:buNone/>
            </a:pPr>
            <a:endParaRPr lang="en-US" sz="2800" dirty="0" smtClean="0"/>
          </a:p>
          <a:p>
            <a:pPr marL="0" indent="0">
              <a:buNone/>
            </a:pPr>
            <a:r>
              <a:rPr lang="en-US" sz="2800" dirty="0" smtClean="0"/>
              <a:t>Get </a:t>
            </a:r>
            <a:r>
              <a:rPr lang="en-US" sz="2800" dirty="0"/>
              <a:t>the tools to build business models around your digital </a:t>
            </a:r>
            <a:r>
              <a:rPr lang="en-US" sz="2800" dirty="0" smtClean="0"/>
              <a:t>assets.</a:t>
            </a:r>
          </a:p>
        </p:txBody>
      </p:sp>
      <p:sp>
        <p:nvSpPr>
          <p:cNvPr id="6" name="TextBox 3"/>
          <p:cNvSpPr txBox="1">
            <a:spLocks noChangeArrowheads="1"/>
          </p:cNvSpPr>
          <p:nvPr/>
        </p:nvSpPr>
        <p:spPr bwMode="auto">
          <a:xfrm>
            <a:off x="381000" y="5334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Now is the time to . . .</a:t>
            </a:r>
            <a:endParaRPr lang="en-US" sz="2800" b="1" dirty="0">
              <a:solidFill>
                <a:srgbClr val="7F7F7F"/>
              </a:solidFill>
              <a:latin typeface="Calibri" pitchFamily="34" charset="0"/>
            </a:endParaRPr>
          </a:p>
        </p:txBody>
      </p:sp>
      <p:sp>
        <p:nvSpPr>
          <p:cNvPr id="4" name="TextBox 3"/>
          <p:cNvSpPr txBox="1">
            <a:spLocks noChangeArrowheads="1"/>
          </p:cNvSpPr>
          <p:nvPr/>
        </p:nvSpPr>
        <p:spPr bwMode="auto">
          <a:xfrm>
            <a:off x="1295400" y="5486400"/>
            <a:ext cx="7538720" cy="954107"/>
          </a:xfrm>
          <a:prstGeom prst="rect">
            <a:avLst/>
          </a:prstGeom>
          <a:noFill/>
          <a:ln w="9525">
            <a:noFill/>
            <a:miter lim="800000"/>
            <a:headEnd/>
            <a:tailEnd/>
          </a:ln>
        </p:spPr>
        <p:txBody>
          <a:bodyPr wrap="square">
            <a:spAutoFit/>
          </a:bodyPr>
          <a:lstStyle/>
          <a:p>
            <a:pPr algn="r"/>
            <a:r>
              <a:rPr lang="en-US" sz="2800" b="1" dirty="0" smtClean="0">
                <a:solidFill>
                  <a:srgbClr val="7F7F7F"/>
                </a:solidFill>
                <a:latin typeface="Calibri" pitchFamily="34" charset="0"/>
              </a:rPr>
              <a:t>…join the “digital landlords” emerging in every industry </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35427098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381000" y="533400"/>
            <a:ext cx="7538720" cy="523220"/>
          </a:xfrm>
          <a:prstGeom prst="rect">
            <a:avLst/>
          </a:prstGeom>
          <a:noFill/>
          <a:ln w="9525">
            <a:noFill/>
            <a:miter lim="800000"/>
            <a:headEnd/>
            <a:tailEnd/>
          </a:ln>
        </p:spPr>
        <p:txBody>
          <a:bodyPr wrap="square">
            <a:spAutoFit/>
          </a:bodyPr>
          <a:lstStyle/>
          <a:p>
            <a:r>
              <a:rPr lang="en-US" sz="2800" b="1" dirty="0" smtClean="0">
                <a:solidFill>
                  <a:srgbClr val="7F7F7F"/>
                </a:solidFill>
                <a:latin typeface="Calibri" pitchFamily="34" charset="0"/>
              </a:rPr>
              <a:t>Questions?</a:t>
            </a:r>
            <a:endParaRPr lang="en-US" sz="2800" b="1" dirty="0">
              <a:solidFill>
                <a:srgbClr val="7F7F7F"/>
              </a:solidFill>
              <a:latin typeface="Calibri" pitchFamily="34" charset="0"/>
            </a:endParaRPr>
          </a:p>
        </p:txBody>
      </p:sp>
      <p:sp>
        <p:nvSpPr>
          <p:cNvPr id="4" name="Rectangle 3"/>
          <p:cNvSpPr/>
          <p:nvPr/>
        </p:nvSpPr>
        <p:spPr>
          <a:xfrm>
            <a:off x="5237997" y="2057400"/>
            <a:ext cx="1864613" cy="400110"/>
          </a:xfrm>
          <a:prstGeom prst="rect">
            <a:avLst/>
          </a:prstGeom>
        </p:spPr>
        <p:txBody>
          <a:bodyPr wrap="none">
            <a:spAutoFit/>
          </a:bodyPr>
          <a:lstStyle/>
          <a:p>
            <a:pPr algn="ctr"/>
            <a:r>
              <a:rPr lang="en-US" sz="2000" b="1" dirty="0" smtClean="0">
                <a:solidFill>
                  <a:srgbClr val="2C2C2C"/>
                </a:solidFill>
                <a:latin typeface="Calibri" pitchFamily="34" charset="0"/>
              </a:rPr>
              <a:t>Bryan Kirschner</a:t>
            </a:r>
            <a:endParaRPr lang="en-US" sz="2000" b="1" dirty="0"/>
          </a:p>
        </p:txBody>
      </p:sp>
      <p:sp>
        <p:nvSpPr>
          <p:cNvPr id="5" name="Rectangle 4"/>
          <p:cNvSpPr/>
          <p:nvPr/>
        </p:nvSpPr>
        <p:spPr>
          <a:xfrm>
            <a:off x="2133600" y="2057400"/>
            <a:ext cx="1290788" cy="400110"/>
          </a:xfrm>
          <a:prstGeom prst="rect">
            <a:avLst/>
          </a:prstGeom>
        </p:spPr>
        <p:txBody>
          <a:bodyPr wrap="none">
            <a:spAutoFit/>
          </a:bodyPr>
          <a:lstStyle/>
          <a:p>
            <a:pPr algn="ctr"/>
            <a:r>
              <a:rPr lang="en-US" sz="2000" b="1" dirty="0" smtClean="0">
                <a:solidFill>
                  <a:srgbClr val="2C2C2C"/>
                </a:solidFill>
                <a:latin typeface="Calibri" pitchFamily="34" charset="0"/>
              </a:rPr>
              <a:t>Anita Paul</a:t>
            </a:r>
            <a:endParaRPr lang="en-US" sz="2000" b="1"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00600" y="2514600"/>
            <a:ext cx="2743200" cy="1828800"/>
          </a:xfrm>
          <a:prstGeom prst="rect">
            <a:avLst/>
          </a:prstGeom>
        </p:spPr>
      </p:pic>
      <p:pic>
        <p:nvPicPr>
          <p:cNvPr id="7" name="Picture 6" descr="Screen Shot 2013-09-18 at 9.23.10 PM.png"/>
          <p:cNvPicPr>
            <a:picLocks noChangeAspect="1"/>
          </p:cNvPicPr>
          <p:nvPr/>
        </p:nvPicPr>
        <p:blipFill rotWithShape="1">
          <a:blip r:embed="rId5">
            <a:extLst>
              <a:ext uri="{28A0092B-C50C-407E-A947-70E740481C1C}">
                <a14:useLocalDpi xmlns:a14="http://schemas.microsoft.com/office/drawing/2010/main" val="0"/>
              </a:ext>
            </a:extLst>
          </a:blip>
          <a:srcRect l="2938" r="29230" b="27361"/>
          <a:stretch/>
        </p:blipFill>
        <p:spPr>
          <a:xfrm>
            <a:off x="1447800" y="2514600"/>
            <a:ext cx="2681025" cy="1830303"/>
          </a:xfrm>
          <a:prstGeom prst="rect">
            <a:avLst/>
          </a:prstGeom>
        </p:spPr>
      </p:pic>
    </p:spTree>
    <p:extLst>
      <p:ext uri="{BB962C8B-B14F-4D97-AF65-F5344CB8AC3E}">
        <p14:creationId xmlns:p14="http://schemas.microsoft.com/office/powerpoint/2010/main" val="29707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9740" y="1447800"/>
            <a:ext cx="3924520" cy="3270436"/>
          </a:xfrm>
          <a:prstGeom prst="rect">
            <a:avLst/>
          </a:prstGeom>
        </p:spPr>
      </p:pic>
      <p:sp>
        <p:nvSpPr>
          <p:cNvPr id="3" name="Rectangle 2"/>
          <p:cNvSpPr/>
          <p:nvPr/>
        </p:nvSpPr>
        <p:spPr>
          <a:xfrm>
            <a:off x="1352550" y="5486400"/>
            <a:ext cx="6438900" cy="584776"/>
          </a:xfrm>
          <a:prstGeom prst="rect">
            <a:avLst/>
          </a:prstGeom>
        </p:spPr>
        <p:txBody>
          <a:bodyPr wrap="square">
            <a:spAutoFit/>
          </a:bodyPr>
          <a:lstStyle/>
          <a:p>
            <a:r>
              <a:rPr lang="en-US" sz="3200" b="1" dirty="0">
                <a:solidFill>
                  <a:srgbClr val="494949"/>
                </a:solidFill>
                <a:latin typeface="Calibri" pitchFamily="34" charset="0"/>
              </a:rPr>
              <a:t>Join us </a:t>
            </a:r>
            <a:r>
              <a:rPr lang="en-US" sz="3200" b="1" dirty="0" smtClean="0">
                <a:solidFill>
                  <a:srgbClr val="494949"/>
                </a:solidFill>
                <a:latin typeface="Calibri" pitchFamily="34" charset="0"/>
              </a:rPr>
              <a:t>at </a:t>
            </a:r>
            <a:r>
              <a:rPr lang="en-US" sz="3200" b="1" dirty="0">
                <a:solidFill>
                  <a:srgbClr val="494949"/>
                </a:solidFill>
                <a:latin typeface="Calibri" pitchFamily="34" charset="0"/>
              </a:rPr>
              <a:t>the I       </a:t>
            </a:r>
            <a:r>
              <a:rPr lang="en-US" sz="3200" b="1" dirty="0" smtClean="0">
                <a:solidFill>
                  <a:srgbClr val="494949"/>
                </a:solidFill>
                <a:latin typeface="Calibri" pitchFamily="34" charset="0"/>
              </a:rPr>
              <a:t> APIs conference</a:t>
            </a:r>
            <a:r>
              <a:rPr lang="en-US" sz="3200" b="1" dirty="0">
                <a:solidFill>
                  <a:srgbClr val="494949"/>
                </a:solidFill>
                <a:latin typeface="Calibri" pitchFamily="34" charset="0"/>
              </a:rPr>
              <a:t>!</a:t>
            </a:r>
            <a:endParaRPr lang="en-US" sz="1600" b="1" dirty="0">
              <a:solidFill>
                <a:srgbClr val="494949"/>
              </a:solidFill>
              <a:latin typeface="Calibri" pitchFamily="34" charset="0"/>
            </a:endParaRPr>
          </a:p>
        </p:txBody>
      </p:sp>
      <p:sp>
        <p:nvSpPr>
          <p:cNvPr id="4" name="Heart 3"/>
          <p:cNvSpPr/>
          <p:nvPr/>
        </p:nvSpPr>
        <p:spPr>
          <a:xfrm>
            <a:off x="3962400" y="5486400"/>
            <a:ext cx="533400" cy="533400"/>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271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pPr algn="ctr"/>
            <a:endParaRPr lang="en-US" dirty="0"/>
          </a:p>
        </p:txBody>
      </p:sp>
      <p:sp>
        <p:nvSpPr>
          <p:cNvPr id="160771" name="TextBox 3"/>
          <p:cNvSpPr txBox="1">
            <a:spLocks noChangeArrowheads="1"/>
          </p:cNvSpPr>
          <p:nvPr/>
        </p:nvSpPr>
        <p:spPr bwMode="auto">
          <a:xfrm>
            <a:off x="609600" y="1798638"/>
            <a:ext cx="8229600" cy="2105025"/>
          </a:xfrm>
          <a:prstGeom prst="rect">
            <a:avLst/>
          </a:prstGeom>
          <a:noFill/>
          <a:ln w="9525">
            <a:noFill/>
            <a:miter lim="800000"/>
            <a:headEnd/>
            <a:tailEnd/>
          </a:ln>
        </p:spPr>
        <p:txBody>
          <a:bodyPr>
            <a:spAutoFit/>
          </a:bodyPr>
          <a:lstStyle/>
          <a:p>
            <a:r>
              <a:rPr lang="en-US" sz="6600" b="1" dirty="0">
                <a:solidFill>
                  <a:schemeClr val="bg1"/>
                </a:solidFill>
                <a:latin typeface="Calibri" pitchFamily="34" charset="0"/>
              </a:rPr>
              <a:t>THANK YOU</a:t>
            </a:r>
          </a:p>
          <a:p>
            <a:endParaRPr lang="en-US" sz="6600" b="1" dirty="0">
              <a:solidFill>
                <a:schemeClr val="bg1"/>
              </a:solidFill>
              <a:latin typeface="Calibri" pitchFamily="34" charset="0"/>
            </a:endParaRPr>
          </a:p>
        </p:txBody>
      </p:sp>
      <p:sp>
        <p:nvSpPr>
          <p:cNvPr id="160772"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
        <p:nvSpPr>
          <p:cNvPr id="160773" name="TextBox 3"/>
          <p:cNvSpPr txBox="1">
            <a:spLocks noChangeArrowheads="1"/>
          </p:cNvSpPr>
          <p:nvPr/>
        </p:nvSpPr>
        <p:spPr bwMode="auto">
          <a:xfrm>
            <a:off x="609600" y="3170238"/>
            <a:ext cx="8229600" cy="1077218"/>
          </a:xfrm>
          <a:prstGeom prst="rect">
            <a:avLst/>
          </a:prstGeom>
          <a:noFill/>
          <a:ln w="9525">
            <a:noFill/>
            <a:miter lim="800000"/>
            <a:headEnd/>
            <a:tailEnd/>
          </a:ln>
        </p:spPr>
        <p:txBody>
          <a:bodyPr>
            <a:spAutoFit/>
          </a:bodyPr>
          <a:lstStyle/>
          <a:p>
            <a:r>
              <a:rPr lang="en-US" sz="2000" i="1" dirty="0" smtClean="0">
                <a:solidFill>
                  <a:schemeClr val="bg1"/>
                </a:solidFill>
                <a:latin typeface="Calibri" pitchFamily="34" charset="0"/>
              </a:rPr>
              <a:t>Subscribe to webcasts:</a:t>
            </a:r>
            <a:endParaRPr lang="en-US" sz="3200" dirty="0">
              <a:solidFill>
                <a:schemeClr val="bg1"/>
              </a:solidFill>
              <a:latin typeface="Calibri" pitchFamily="34" charset="0"/>
            </a:endParaRPr>
          </a:p>
          <a:p>
            <a:endParaRPr lang="en-US" sz="3200" dirty="0" smtClean="0">
              <a:solidFill>
                <a:schemeClr val="bg1"/>
              </a:solidFill>
              <a:latin typeface="Calibri"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8001000" y="304800"/>
            <a:ext cx="838200" cy="295275"/>
          </a:xfrm>
          <a:prstGeom prst="rect">
            <a:avLst/>
          </a:prstGeom>
          <a:noFill/>
          <a:ln w="9525">
            <a:noFill/>
            <a:miter lim="800000"/>
            <a:headEnd/>
            <a:tailEnd/>
          </a:ln>
        </p:spPr>
      </p:pic>
      <p:sp>
        <p:nvSpPr>
          <p:cNvPr id="7" name="Subtitle 2"/>
          <p:cNvSpPr txBox="1">
            <a:spLocks/>
          </p:cNvSpPr>
          <p:nvPr/>
        </p:nvSpPr>
        <p:spPr bwMode="auto">
          <a:xfrm>
            <a:off x="609600" y="3733800"/>
            <a:ext cx="69342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eaLnBrk="1" hangingPunct="1"/>
            <a:r>
              <a:rPr lang="en-US" sz="2800" dirty="0">
                <a:solidFill>
                  <a:schemeClr val="bg1"/>
                </a:solidFill>
                <a:latin typeface="Courier"/>
                <a:cs typeface="Courier"/>
              </a:rPr>
              <a:t>y</a:t>
            </a:r>
            <a:r>
              <a:rPr lang="en-US" sz="2800" dirty="0" smtClean="0">
                <a:solidFill>
                  <a:schemeClr val="bg1"/>
                </a:solidFill>
                <a:latin typeface="Courier"/>
                <a:cs typeface="Courier"/>
              </a:rPr>
              <a:t>outube.com/apigee</a:t>
            </a:r>
          </a:p>
        </p:txBody>
      </p:sp>
      <p:sp>
        <p:nvSpPr>
          <p:cNvPr id="8" name="Rectangle 7"/>
          <p:cNvSpPr/>
          <p:nvPr/>
        </p:nvSpPr>
        <p:spPr>
          <a:xfrm>
            <a:off x="5181600" y="5426714"/>
            <a:ext cx="3657600" cy="669286"/>
          </a:xfrm>
          <a:prstGeom prst="rect">
            <a:avLst/>
          </a:prstGeom>
        </p:spPr>
        <p:txBody>
          <a:bodyPr wrap="square">
            <a:spAutoFit/>
          </a:bodyPr>
          <a:lstStyle/>
          <a:p>
            <a:pPr algn="r">
              <a:lnSpc>
                <a:spcPct val="90000"/>
              </a:lnSpc>
              <a:spcBef>
                <a:spcPts val="575"/>
              </a:spcBef>
            </a:pPr>
            <a:r>
              <a:rPr lang="en-US" b="1" dirty="0" smtClean="0">
                <a:solidFill>
                  <a:schemeClr val="bg1"/>
                </a:solidFill>
                <a:latin typeface="Lucida Grande" charset="0"/>
                <a:ea typeface="ＭＳ Ｐゴシック" charset="0"/>
                <a:sym typeface="Lucida Grande" charset="0"/>
              </a:rPr>
              <a:t>Apigee</a:t>
            </a:r>
            <a:endParaRPr lang="en-US" b="1" dirty="0">
              <a:solidFill>
                <a:schemeClr val="bg1"/>
              </a:solidFill>
              <a:latin typeface="Lucida Grande" charset="0"/>
              <a:ea typeface="ＭＳ Ｐゴシック" charset="0"/>
              <a:sym typeface="Lucida Grande" charset="0"/>
            </a:endParaRPr>
          </a:p>
          <a:p>
            <a:pPr algn="r">
              <a:lnSpc>
                <a:spcPct val="90000"/>
              </a:lnSpc>
              <a:spcBef>
                <a:spcPts val="575"/>
              </a:spcBef>
            </a:pPr>
            <a:r>
              <a:rPr lang="en-US" dirty="0" smtClean="0">
                <a:solidFill>
                  <a:schemeClr val="bg1"/>
                </a:solidFill>
                <a:latin typeface="Courier New" charset="0"/>
                <a:ea typeface="ＭＳ Ｐゴシック" charset="0"/>
                <a:sym typeface="Courier New" charset="0"/>
              </a:rPr>
              <a:t>@apigee</a:t>
            </a:r>
            <a:endParaRPr lang="en-US" dirty="0">
              <a:solidFill>
                <a:schemeClr val="bg1"/>
              </a:solidFill>
              <a:latin typeface="Courier New" charset="0"/>
              <a:ea typeface="ＭＳ Ｐゴシック" charset="0"/>
              <a:sym typeface="Courier New" charset="0"/>
            </a:endParaRPr>
          </a:p>
        </p:txBody>
      </p:sp>
    </p:spTree>
    <p:extLst>
      <p:ext uri="{BB962C8B-B14F-4D97-AF65-F5344CB8AC3E}">
        <p14:creationId xmlns:p14="http://schemas.microsoft.com/office/powerpoint/2010/main" val="18572327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p:cNvSpPr>
          <p:nvPr/>
        </p:nvSpPr>
        <p:spPr bwMode="auto">
          <a:xfrm>
            <a:off x="2603500" y="381000"/>
            <a:ext cx="3937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sz="2800" b="1" dirty="0" err="1">
                <a:solidFill>
                  <a:schemeClr val="tx1"/>
                </a:solidFill>
                <a:latin typeface="Courier" charset="0"/>
                <a:ea typeface="ＭＳ Ｐゴシック" charset="0"/>
                <a:sym typeface="Courier" charset="0"/>
              </a:rPr>
              <a:t>youtube.com</a:t>
            </a:r>
            <a:r>
              <a:rPr lang="en-US" sz="2800" b="1" dirty="0">
                <a:solidFill>
                  <a:schemeClr val="tx1"/>
                </a:solidFill>
                <a:latin typeface="Courier" charset="0"/>
                <a:ea typeface="ＭＳ Ｐゴシック" charset="0"/>
                <a:sym typeface="Courier" charset="0"/>
              </a:rPr>
              <a:t>/</a:t>
            </a:r>
            <a:r>
              <a:rPr lang="en-US" sz="2800" b="1" dirty="0" err="1">
                <a:solidFill>
                  <a:schemeClr val="tx1"/>
                </a:solidFill>
                <a:latin typeface="Courier" charset="0"/>
                <a:ea typeface="ＭＳ Ｐゴシック" charset="0"/>
                <a:sym typeface="Courier" charset="0"/>
              </a:rPr>
              <a:t>apigee</a:t>
            </a:r>
            <a:endParaRPr lang="en-US" sz="2800" b="1" dirty="0">
              <a:solidFill>
                <a:schemeClr val="tx1"/>
              </a:solidFill>
              <a:latin typeface="Courier" charset="0"/>
              <a:ea typeface="ＭＳ Ｐゴシック" charset="0"/>
              <a:sym typeface="Courier" charset="0"/>
            </a:endParaRPr>
          </a:p>
        </p:txBody>
      </p:sp>
      <p:grpSp>
        <p:nvGrpSpPr>
          <p:cNvPr id="3" name="Group 2"/>
          <p:cNvGrpSpPr/>
          <p:nvPr/>
        </p:nvGrpSpPr>
        <p:grpSpPr>
          <a:xfrm>
            <a:off x="1143000" y="914400"/>
            <a:ext cx="6629400" cy="5791200"/>
            <a:chOff x="1143000" y="914400"/>
            <a:chExt cx="6629400" cy="5791200"/>
          </a:xfrm>
        </p:grpSpPr>
        <p:pic>
          <p:nvPicPr>
            <p:cNvPr id="10" name="Picture 7"/>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914400"/>
              <a:ext cx="6629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 name="Shape 255"/>
            <p:cNvSpPr/>
            <p:nvPr/>
          </p:nvSpPr>
          <p:spPr>
            <a:xfrm>
              <a:off x="1330212" y="1066800"/>
              <a:ext cx="6289788" cy="5257800"/>
            </a:xfrm>
            <a:prstGeom prst="rect">
              <a:avLst/>
            </a:prstGeom>
            <a:blipFill>
              <a:blip r:embed="rId4"/>
              <a:stretch>
                <a:fillRect/>
              </a:stretch>
            </a:blipFill>
          </p:spPr>
        </p:sp>
      </p:grpSp>
    </p:spTree>
    <p:extLst>
      <p:ext uri="{BB962C8B-B14F-4D97-AF65-F5344CB8AC3E}">
        <p14:creationId xmlns:p14="http://schemas.microsoft.com/office/powerpoint/2010/main" val="1847143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9740" y="1447800"/>
            <a:ext cx="3924520" cy="3270436"/>
          </a:xfrm>
          <a:prstGeom prst="rect">
            <a:avLst/>
          </a:prstGeom>
        </p:spPr>
      </p:pic>
      <p:sp>
        <p:nvSpPr>
          <p:cNvPr id="3" name="Rectangle 2"/>
          <p:cNvSpPr/>
          <p:nvPr/>
        </p:nvSpPr>
        <p:spPr>
          <a:xfrm>
            <a:off x="1504950" y="5486400"/>
            <a:ext cx="6134100" cy="584776"/>
          </a:xfrm>
          <a:prstGeom prst="rect">
            <a:avLst/>
          </a:prstGeom>
        </p:spPr>
        <p:txBody>
          <a:bodyPr wrap="square">
            <a:spAutoFit/>
          </a:bodyPr>
          <a:lstStyle/>
          <a:p>
            <a:r>
              <a:rPr lang="en-US" sz="3200" b="1" dirty="0">
                <a:solidFill>
                  <a:srgbClr val="494949"/>
                </a:solidFill>
                <a:latin typeface="Calibri" pitchFamily="34" charset="0"/>
              </a:rPr>
              <a:t>Join us </a:t>
            </a:r>
            <a:r>
              <a:rPr lang="en-US" sz="3200" b="1" dirty="0" smtClean="0">
                <a:solidFill>
                  <a:srgbClr val="494949"/>
                </a:solidFill>
                <a:latin typeface="Calibri" pitchFamily="34" charset="0"/>
              </a:rPr>
              <a:t>at the I </a:t>
            </a:r>
            <a:r>
              <a:rPr lang="en-US" sz="3200" b="1" dirty="0">
                <a:solidFill>
                  <a:srgbClr val="494949"/>
                </a:solidFill>
                <a:latin typeface="Calibri" pitchFamily="34" charset="0"/>
              </a:rPr>
              <a:t> </a:t>
            </a:r>
            <a:r>
              <a:rPr lang="en-US" sz="3200" b="1" dirty="0" smtClean="0">
                <a:solidFill>
                  <a:srgbClr val="494949"/>
                </a:solidFill>
                <a:latin typeface="Calibri" pitchFamily="34" charset="0"/>
              </a:rPr>
              <a:t>     APIs conference</a:t>
            </a:r>
            <a:r>
              <a:rPr lang="en-US" sz="3200" b="1" dirty="0">
                <a:solidFill>
                  <a:srgbClr val="494949"/>
                </a:solidFill>
                <a:latin typeface="Calibri" pitchFamily="34" charset="0"/>
              </a:rPr>
              <a:t>!</a:t>
            </a:r>
            <a:endParaRPr lang="en-US" sz="1600" b="1" dirty="0">
              <a:solidFill>
                <a:srgbClr val="494949"/>
              </a:solidFill>
              <a:latin typeface="Calibri" pitchFamily="34" charset="0"/>
            </a:endParaRPr>
          </a:p>
        </p:txBody>
      </p:sp>
      <p:sp>
        <p:nvSpPr>
          <p:cNvPr id="5" name="Heart 4"/>
          <p:cNvSpPr/>
          <p:nvPr/>
        </p:nvSpPr>
        <p:spPr>
          <a:xfrm>
            <a:off x="4114800" y="5486400"/>
            <a:ext cx="533400" cy="533400"/>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95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373563"/>
          </a:xfrm>
        </p:spPr>
        <p:txBody>
          <a:bodyPr/>
          <a:lstStyle/>
          <a:p>
            <a:pPr marL="0" indent="0">
              <a:lnSpc>
                <a:spcPct val="200000"/>
              </a:lnSpc>
              <a:buNone/>
            </a:pPr>
            <a:r>
              <a:rPr lang="en-US" sz="2800" dirty="0" smtClean="0"/>
              <a:t>Every company has a digital asset opportunity.</a:t>
            </a:r>
          </a:p>
          <a:p>
            <a:pPr marL="0" indent="0">
              <a:lnSpc>
                <a:spcPct val="200000"/>
              </a:lnSpc>
              <a:buNone/>
            </a:pPr>
            <a:r>
              <a:rPr lang="en-US" sz="2800" dirty="0" smtClean="0"/>
              <a:t>Digital assets have real-world value to yours.</a:t>
            </a:r>
          </a:p>
          <a:p>
            <a:pPr marL="0" indent="0">
              <a:lnSpc>
                <a:spcPct val="200000"/>
              </a:lnSpc>
              <a:buNone/>
            </a:pPr>
            <a:r>
              <a:rPr lang="en-US" sz="2800" dirty="0" smtClean="0"/>
              <a:t>The right tools can change the game for you.</a:t>
            </a:r>
          </a:p>
        </p:txBody>
      </p:sp>
    </p:spTree>
    <p:extLst>
      <p:ext uri="{BB962C8B-B14F-4D97-AF65-F5344CB8AC3E}">
        <p14:creationId xmlns:p14="http://schemas.microsoft.com/office/powerpoint/2010/main" val="42410038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457200" y="3083004"/>
            <a:ext cx="8839200" cy="1938992"/>
          </a:xfrm>
          <a:prstGeom prst="rect">
            <a:avLst/>
          </a:prstGeom>
          <a:noFill/>
          <a:ln w="9525">
            <a:noFill/>
            <a:miter lim="800000"/>
            <a:headEnd/>
            <a:tailEnd/>
          </a:ln>
        </p:spPr>
        <p:txBody>
          <a:bodyPr wrap="square">
            <a:spAutoFit/>
          </a:bodyPr>
          <a:lstStyle/>
          <a:p>
            <a:r>
              <a:rPr lang="en-US" sz="6000" dirty="0" smtClean="0">
                <a:solidFill>
                  <a:schemeClr val="bg1"/>
                </a:solidFill>
                <a:latin typeface="Calibri" pitchFamily="34" charset="0"/>
              </a:rPr>
              <a:t>Every company has a </a:t>
            </a:r>
            <a:endParaRPr lang="en-US" sz="6000" b="1" dirty="0" smtClean="0">
              <a:solidFill>
                <a:schemeClr val="bg1"/>
              </a:solidFill>
              <a:latin typeface="Calibri" pitchFamily="34" charset="0"/>
            </a:endParaRPr>
          </a:p>
          <a:p>
            <a:r>
              <a:rPr lang="en-US" sz="6000" dirty="0" smtClean="0">
                <a:solidFill>
                  <a:schemeClr val="bg1"/>
                </a:solidFill>
                <a:latin typeface="Calibri" pitchFamily="34" charset="0"/>
              </a:rPr>
              <a:t>digital asset opportunity…</a:t>
            </a:r>
            <a:endParaRPr lang="en-US" sz="6000"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20516654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971382521"/>
              </p:ext>
            </p:extLst>
          </p:nvPr>
        </p:nvGraphicFramePr>
        <p:xfrm>
          <a:off x="-152400" y="1295399"/>
          <a:ext cx="8229600" cy="472439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133602" y="1495961"/>
            <a:ext cx="3857998" cy="1323439"/>
          </a:xfrm>
          <a:prstGeom prst="rect">
            <a:avLst/>
          </a:prstGeom>
          <a:noFill/>
        </p:spPr>
        <p:txBody>
          <a:bodyPr wrap="square" rtlCol="0">
            <a:spAutoFit/>
          </a:bodyPr>
          <a:lstStyle/>
          <a:p>
            <a:r>
              <a:rPr lang="en-US" sz="2000" dirty="0" smtClean="0">
                <a:latin typeface="Calibri"/>
                <a:cs typeface="Calibri"/>
              </a:rPr>
              <a:t>Average score </a:t>
            </a:r>
            <a:r>
              <a:rPr lang="en-US" sz="2000" b="1" dirty="0" smtClean="0">
                <a:latin typeface="Calibri"/>
                <a:cs typeface="Calibri"/>
              </a:rPr>
              <a:t>deploying apps, using data analytics, </a:t>
            </a:r>
            <a:r>
              <a:rPr lang="en-US" sz="2000" dirty="0" smtClean="0">
                <a:latin typeface="Calibri"/>
                <a:cs typeface="Calibri"/>
              </a:rPr>
              <a:t>and</a:t>
            </a:r>
            <a:r>
              <a:rPr lang="en-US" sz="2000" b="1" dirty="0" smtClean="0">
                <a:latin typeface="Calibri"/>
                <a:cs typeface="Calibri"/>
              </a:rPr>
              <a:t> operating APIs</a:t>
            </a:r>
            <a:r>
              <a:rPr lang="en-US" sz="2000" dirty="0" smtClean="0">
                <a:latin typeface="Calibri"/>
                <a:cs typeface="Calibri"/>
              </a:rPr>
              <a:t> today:</a:t>
            </a:r>
          </a:p>
          <a:p>
            <a:r>
              <a:rPr lang="en-US" sz="2000" b="1" dirty="0" smtClean="0">
                <a:latin typeface="Calibri"/>
                <a:cs typeface="Calibri"/>
              </a:rPr>
              <a:t>23.8</a:t>
            </a:r>
            <a:r>
              <a:rPr lang="en-US" sz="2000" dirty="0" smtClean="0">
                <a:latin typeface="Calibri"/>
                <a:cs typeface="Calibri"/>
              </a:rPr>
              <a:t> out of 30</a:t>
            </a:r>
            <a:endParaRPr lang="en-US" sz="2000" dirty="0">
              <a:latin typeface="Calibri"/>
              <a:cs typeface="Calibri"/>
            </a:endParaRPr>
          </a:p>
        </p:txBody>
      </p:sp>
      <p:sp>
        <p:nvSpPr>
          <p:cNvPr id="7" name="TextBox 6"/>
          <p:cNvSpPr txBox="1"/>
          <p:nvPr/>
        </p:nvSpPr>
        <p:spPr>
          <a:xfrm>
            <a:off x="5133602" y="4343400"/>
            <a:ext cx="3857998" cy="1323439"/>
          </a:xfrm>
          <a:prstGeom prst="rect">
            <a:avLst/>
          </a:prstGeom>
          <a:noFill/>
        </p:spPr>
        <p:txBody>
          <a:bodyPr wrap="square" rtlCol="0">
            <a:spAutoFit/>
          </a:bodyPr>
          <a:lstStyle/>
          <a:p>
            <a:r>
              <a:rPr lang="en-US" sz="2000" dirty="0" smtClean="0">
                <a:latin typeface="Calibri"/>
                <a:cs typeface="Calibri"/>
              </a:rPr>
              <a:t>Average score </a:t>
            </a:r>
            <a:r>
              <a:rPr lang="en-US" sz="2000" b="1" dirty="0" smtClean="0">
                <a:latin typeface="Calibri"/>
                <a:cs typeface="Calibri"/>
              </a:rPr>
              <a:t>deploying apps, using data analytics, </a:t>
            </a:r>
            <a:r>
              <a:rPr lang="en-US" sz="2000" dirty="0" smtClean="0">
                <a:latin typeface="Calibri"/>
                <a:cs typeface="Calibri"/>
              </a:rPr>
              <a:t>and</a:t>
            </a:r>
            <a:r>
              <a:rPr lang="en-US" sz="2000" b="1" dirty="0" smtClean="0">
                <a:latin typeface="Calibri"/>
                <a:cs typeface="Calibri"/>
              </a:rPr>
              <a:t> operating APIs</a:t>
            </a:r>
            <a:r>
              <a:rPr lang="en-US" sz="2000" dirty="0" smtClean="0">
                <a:latin typeface="Calibri"/>
                <a:cs typeface="Calibri"/>
              </a:rPr>
              <a:t> today:</a:t>
            </a:r>
          </a:p>
          <a:p>
            <a:r>
              <a:rPr lang="en-US" sz="2000" b="1" dirty="0" smtClean="0">
                <a:latin typeface="Calibri"/>
                <a:cs typeface="Calibri"/>
              </a:rPr>
              <a:t>14.4</a:t>
            </a:r>
            <a:r>
              <a:rPr lang="en-US" sz="2000" dirty="0" smtClean="0">
                <a:latin typeface="Calibri"/>
                <a:cs typeface="Calibri"/>
              </a:rPr>
              <a:t>  out of 30</a:t>
            </a:r>
            <a:endParaRPr lang="en-US" sz="2000" dirty="0">
              <a:latin typeface="Calibri"/>
              <a:cs typeface="Calibri"/>
            </a:endParaRPr>
          </a:p>
        </p:txBody>
      </p:sp>
      <p:cxnSp>
        <p:nvCxnSpPr>
          <p:cNvPr id="9" name="Straight Connector 8"/>
          <p:cNvCxnSpPr>
            <a:stCxn id="6" idx="1"/>
          </p:cNvCxnSpPr>
          <p:nvPr/>
        </p:nvCxnSpPr>
        <p:spPr>
          <a:xfrm flipH="1">
            <a:off x="3810000" y="2157681"/>
            <a:ext cx="1323602" cy="470123"/>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10" name="Straight Connector 9"/>
          <p:cNvCxnSpPr>
            <a:stCxn id="7" idx="1"/>
          </p:cNvCxnSpPr>
          <p:nvPr/>
        </p:nvCxnSpPr>
        <p:spPr>
          <a:xfrm flipH="1" flipV="1">
            <a:off x="3810000" y="4495800"/>
            <a:ext cx="1323602" cy="509320"/>
          </a:xfrm>
          <a:prstGeom prst="line">
            <a:avLst/>
          </a:prstGeom>
          <a:ln>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sp>
        <p:nvSpPr>
          <p:cNvPr id="2" name="Rectangle 1"/>
          <p:cNvSpPr/>
          <p:nvPr/>
        </p:nvSpPr>
        <p:spPr>
          <a:xfrm>
            <a:off x="457200" y="6172200"/>
            <a:ext cx="8153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Survey of  executives in 200 large companies across 40 industries, May 2013.</a:t>
            </a:r>
            <a:endParaRPr lang="en-US" dirty="0">
              <a:latin typeface="Calibri"/>
              <a:cs typeface="Calibri"/>
            </a:endParaRPr>
          </a:p>
        </p:txBody>
      </p:sp>
      <p:sp>
        <p:nvSpPr>
          <p:cNvPr id="11" name="TextBox 3"/>
          <p:cNvSpPr txBox="1">
            <a:spLocks noChangeArrowheads="1"/>
          </p:cNvSpPr>
          <p:nvPr/>
        </p:nvSpPr>
        <p:spPr bwMode="auto">
          <a:xfrm>
            <a:off x="381000" y="381000"/>
            <a:ext cx="8763000" cy="523220"/>
          </a:xfrm>
          <a:prstGeom prst="rect">
            <a:avLst/>
          </a:prstGeom>
          <a:noFill/>
          <a:ln w="9525">
            <a:noFill/>
            <a:miter lim="800000"/>
            <a:headEnd/>
            <a:tailEnd/>
          </a:ln>
        </p:spPr>
        <p:txBody>
          <a:bodyPr wrap="square">
            <a:spAutoFit/>
          </a:bodyPr>
          <a:lstStyle/>
          <a:p>
            <a:r>
              <a:rPr lang="en-US" sz="2800" b="1" dirty="0">
                <a:solidFill>
                  <a:srgbClr val="7F7F7F"/>
                </a:solidFill>
                <a:latin typeface="Calibri" pitchFamily="34" charset="0"/>
              </a:rPr>
              <a:t>S</a:t>
            </a:r>
            <a:r>
              <a:rPr lang="en-US" sz="2800" b="1" dirty="0" smtClean="0">
                <a:solidFill>
                  <a:srgbClr val="7F7F7F"/>
                </a:solidFill>
                <a:latin typeface="Calibri" pitchFamily="34" charset="0"/>
              </a:rPr>
              <a:t>ome have embraced digital faster than others</a:t>
            </a:r>
            <a:endParaRPr lang="en-US" sz="2800" b="1" dirty="0">
              <a:solidFill>
                <a:srgbClr val="7F7F7F"/>
              </a:solidFill>
              <a:latin typeface="Calibri" pitchFamily="34" charset="0"/>
            </a:endParaRPr>
          </a:p>
        </p:txBody>
      </p:sp>
    </p:spTree>
    <p:extLst>
      <p:ext uri="{BB962C8B-B14F-4D97-AF65-F5344CB8AC3E}">
        <p14:creationId xmlns:p14="http://schemas.microsoft.com/office/powerpoint/2010/main" val="7896182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E3B30"/>
      </a:dk2>
      <a:lt2>
        <a:srgbClr val="FBEEC9"/>
      </a:lt2>
      <a:accent1>
        <a:srgbClr val="B9420D"/>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59902</TotalTime>
  <Words>2112</Words>
  <Application>Microsoft Macintosh PowerPoint</Application>
  <PresentationFormat>On-screen Show (4:3)</PresentationFormat>
  <Paragraphs>306</Paragraphs>
  <Slides>47</Slides>
  <Notes>25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don’t have digital assets”</vt:lpstr>
      <vt:lpstr>Revenue models for monetization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Revenue models for monetization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dc:creator>
  <cp:lastModifiedBy>Biruté Awasthi</cp:lastModifiedBy>
  <cp:revision>963</cp:revision>
  <cp:lastPrinted>2013-09-17T20:47:09Z</cp:lastPrinted>
  <dcterms:created xsi:type="dcterms:W3CDTF">2010-04-28T23:04:14Z</dcterms:created>
  <dcterms:modified xsi:type="dcterms:W3CDTF">2013-09-25T18:08:01Z</dcterms:modified>
</cp:coreProperties>
</file>